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4"/>
    <p:sldMasterId id="2147483660" r:id="rId5"/>
  </p:sldMasterIdLst>
  <p:notesMasterIdLst>
    <p:notesMasterId r:id="rId32"/>
  </p:notesMasterIdLst>
  <p:handoutMasterIdLst>
    <p:handoutMasterId r:id="rId33"/>
  </p:handoutMasterIdLst>
  <p:sldIdLst>
    <p:sldId id="362" r:id="rId6"/>
    <p:sldId id="368" r:id="rId7"/>
    <p:sldId id="305" r:id="rId8"/>
    <p:sldId id="375" r:id="rId9"/>
    <p:sldId id="376" r:id="rId10"/>
    <p:sldId id="377" r:id="rId11"/>
    <p:sldId id="307" r:id="rId12"/>
    <p:sldId id="378" r:id="rId13"/>
    <p:sldId id="379" r:id="rId14"/>
    <p:sldId id="385" r:id="rId15"/>
    <p:sldId id="308" r:id="rId16"/>
    <p:sldId id="388" r:id="rId17"/>
    <p:sldId id="389" r:id="rId18"/>
    <p:sldId id="390" r:id="rId19"/>
    <p:sldId id="392" r:id="rId20"/>
    <p:sldId id="393" r:id="rId21"/>
    <p:sldId id="394" r:id="rId22"/>
    <p:sldId id="395" r:id="rId23"/>
    <p:sldId id="414" r:id="rId24"/>
    <p:sldId id="335" r:id="rId25"/>
    <p:sldId id="407" r:id="rId26"/>
    <p:sldId id="400" r:id="rId27"/>
    <p:sldId id="401" r:id="rId28"/>
    <p:sldId id="406" r:id="rId29"/>
    <p:sldId id="370" r:id="rId30"/>
    <p:sldId id="405" r:id="rId31"/>
  </p:sldIdLst>
  <p:sldSz cx="12192000" cy="6858000"/>
  <p:notesSz cx="7010400" cy="9236075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527" userDrawn="1">
          <p15:clr>
            <a:srgbClr val="A4A3A4"/>
          </p15:clr>
        </p15:guide>
        <p15:guide id="2" orient="horz" pos="2999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520" userDrawn="1">
          <p15:clr>
            <a:srgbClr val="A4A3A4"/>
          </p15:clr>
        </p15:guide>
        <p15:guide id="5" orient="horz" pos="1080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430" userDrawn="1">
          <p15:clr>
            <a:srgbClr val="A4A3A4"/>
          </p15:clr>
        </p15:guide>
        <p15:guide id="8" orient="horz" pos="3120" userDrawn="1">
          <p15:clr>
            <a:srgbClr val="A4A3A4"/>
          </p15:clr>
        </p15:guide>
        <p15:guide id="9" pos="48" userDrawn="1">
          <p15:clr>
            <a:srgbClr val="A4A3A4"/>
          </p15:clr>
        </p15:guide>
        <p15:guide id="10" pos="710" userDrawn="1">
          <p15:clr>
            <a:srgbClr val="A4A3A4"/>
          </p15:clr>
        </p15:guide>
        <p15:guide id="11" pos="6480" userDrawn="1">
          <p15:clr>
            <a:srgbClr val="A4A3A4"/>
          </p15:clr>
        </p15:guide>
        <p15:guide id="12" pos="2597" userDrawn="1">
          <p15:clr>
            <a:srgbClr val="A4A3A4"/>
          </p15:clr>
        </p15:guide>
        <p15:guide id="13" pos="288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  <p15:guide id="16" orient="horz" pos="936" userDrawn="1">
          <p15:clr>
            <a:srgbClr val="A4A3A4"/>
          </p15:clr>
        </p15:guide>
        <p15:guide id="17" pos="4368" userDrawn="1">
          <p15:clr>
            <a:srgbClr val="A4A3A4"/>
          </p15:clr>
        </p15:guide>
        <p15:guide id="18" pos="7296" userDrawn="1">
          <p15:clr>
            <a:srgbClr val="A4A3A4"/>
          </p15:clr>
        </p15:guide>
        <p15:guide id="19" pos="3288" userDrawn="1">
          <p15:clr>
            <a:srgbClr val="A4A3A4"/>
          </p15:clr>
        </p15:guide>
        <p15:guide id="20" pos="5904" userDrawn="1">
          <p15:clr>
            <a:srgbClr val="A4A3A4"/>
          </p15:clr>
        </p15:guide>
        <p15:guide id="21" pos="556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  <p:cmAuthor id="2" name="Oxley, Angela" initials="OA" lastIdx="114" clrIdx="1">
    <p:extLst>
      <p:ext uri="{19B8F6BF-5375-455C-9EA6-DF929625EA0E}">
        <p15:presenceInfo xmlns:p15="http://schemas.microsoft.com/office/powerpoint/2012/main" userId="S::angela.oxley@mheducation.com::2701a8e4-ff8b-43b5-b1ab-b049b2cef046" providerId="AD"/>
      </p:ext>
    </p:extLst>
  </p:cmAuthor>
  <p:cmAuthor id="3" name="Crowl, Jennifer" initials="CJ" lastIdx="1" clrIdx="2">
    <p:extLst>
      <p:ext uri="{19B8F6BF-5375-455C-9EA6-DF929625EA0E}">
        <p15:presenceInfo xmlns:p15="http://schemas.microsoft.com/office/powerpoint/2012/main" userId="S::jennifer.crowl@mheducation.com::77259450-2fd8-46bb-9e27-f3a51ab93a25" providerId="AD"/>
      </p:ext>
    </p:extLst>
  </p:cmAuthor>
  <p:cmAuthor id="4" name="R2, Ranjithkumar" initials="RR" lastIdx="7" clrIdx="3">
    <p:extLst>
      <p:ext uri="{19B8F6BF-5375-455C-9EA6-DF929625EA0E}">
        <p15:presenceInfo xmlns:p15="http://schemas.microsoft.com/office/powerpoint/2012/main" userId="R2, Ranjithkumar" providerId="None"/>
      </p:ext>
    </p:extLst>
  </p:cmAuthor>
  <p:cmAuthor id="5" name="T, Karthika" initials="TK" lastIdx="14" clrIdx="4">
    <p:extLst>
      <p:ext uri="{19B8F6BF-5375-455C-9EA6-DF929625EA0E}">
        <p15:presenceInfo xmlns:p15="http://schemas.microsoft.com/office/powerpoint/2012/main" userId="T, Karthika" providerId="None"/>
      </p:ext>
    </p:extLst>
  </p:cmAuthor>
  <p:cmAuthor id="6" name="Nithiyanadhan Rajagopal" initials="NR" lastIdx="23" clrIdx="5">
    <p:extLst>
      <p:ext uri="{19B8F6BF-5375-455C-9EA6-DF929625EA0E}">
        <p15:presenceInfo xmlns:p15="http://schemas.microsoft.com/office/powerpoint/2012/main" userId="S::Nithiyanandhan.R@spi-global.com::7ab3c0d7-e1d9-4568-9b85-35969e8fd21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E5E"/>
    <a:srgbClr val="FF0000"/>
    <a:srgbClr val="33175A"/>
    <a:srgbClr val="00A6B9"/>
    <a:srgbClr val="00C7C3"/>
    <a:srgbClr val="02F0DE"/>
    <a:srgbClr val="FFB600"/>
    <a:srgbClr val="33F0E1"/>
    <a:srgbClr val="01708C"/>
    <a:srgbClr val="6921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E8DE27-86C4-4B10-9CF3-265DFA29F6AD}" v="2" dt="2021-11-25T12:07:44.5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88367" autoAdjust="0"/>
  </p:normalViewPr>
  <p:slideViewPr>
    <p:cSldViewPr snapToGrid="0">
      <p:cViewPr varScale="1">
        <p:scale>
          <a:sx n="65" d="100"/>
          <a:sy n="65" d="100"/>
        </p:scale>
        <p:origin x="724" y="56"/>
      </p:cViewPr>
      <p:guideLst>
        <p:guide pos="1527"/>
        <p:guide orient="horz" pos="2999"/>
        <p:guide orient="horz" pos="384"/>
        <p:guide orient="horz" pos="2520"/>
        <p:guide orient="horz" pos="1080"/>
        <p:guide orient="horz" pos="1680"/>
        <p:guide orient="horz" pos="3430"/>
        <p:guide orient="horz" pos="3120"/>
        <p:guide pos="48"/>
        <p:guide pos="710"/>
        <p:guide pos="6480"/>
        <p:guide pos="2597"/>
        <p:guide pos="288"/>
        <p:guide orient="horz" pos="2160"/>
        <p:guide orient="horz" pos="216"/>
        <p:guide orient="horz" pos="936"/>
        <p:guide pos="4368"/>
        <p:guide pos="7296"/>
        <p:guide pos="3288"/>
        <p:guide pos="5904"/>
        <p:guide pos="5568"/>
      </p:guideLst>
    </p:cSldViewPr>
  </p:slideViewPr>
  <p:outlineViewPr>
    <p:cViewPr>
      <p:scale>
        <a:sx n="33" d="100"/>
        <a:sy n="33" d="100"/>
      </p:scale>
      <p:origin x="0" y="-301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tags" Target="tags/tag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commentAuthors" Target="comment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618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3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985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i="1" dirty="0" err="1">
                <a:solidFill>
                  <a:srgbClr val="FF0000"/>
                </a:solidFill>
              </a:rPr>
              <a:t>m</a:t>
            </a:r>
            <a:r>
              <a:rPr lang="en-IN" sz="1200" dirty="0" err="1">
                <a:solidFill>
                  <a:srgbClr val="FF0000"/>
                </a:solidFill>
              </a:rPr>
              <a:t>∠</a:t>
            </a:r>
            <a:r>
              <a:rPr lang="en-IN" sz="1200" i="1" dirty="0" err="1">
                <a:solidFill>
                  <a:srgbClr val="FF0000"/>
                </a:solidFill>
              </a:rPr>
              <a:t>JKN</a:t>
            </a:r>
            <a:r>
              <a:rPr lang="en-US" sz="12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1200" dirty="0">
                <a:solidFill>
                  <a:srgbClr val="FF0000"/>
                </a:solidFill>
              </a:rPr>
              <a:t>=</a:t>
            </a:r>
            <a:r>
              <a:rPr lang="en-US" sz="12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1200" dirty="0">
                <a:solidFill>
                  <a:srgbClr val="FF0000"/>
                </a:solidFill>
              </a:rPr>
              <a:t>83°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79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A,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200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93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i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∠</a:t>
            </a:r>
            <a:r>
              <a:rPr lang="en-IN" sz="12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4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i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∠</a:t>
            </a:r>
            <a:r>
              <a:rPr lang="en-IN" sz="12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3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i="1" dirty="0">
                <a:solidFill>
                  <a:srgbClr val="FF0000"/>
                </a:solidFill>
              </a:rPr>
              <a:t>∠</a:t>
            </a:r>
            <a:r>
              <a:rPr lang="en-IN" sz="1200" dirty="0">
                <a:solidFill>
                  <a:srgbClr val="FF0000"/>
                </a:solidFill>
              </a:rPr>
              <a:t>2 and </a:t>
            </a:r>
            <a:r>
              <a:rPr lang="en-IN" sz="1200" i="1" dirty="0">
                <a:solidFill>
                  <a:srgbClr val="FF0000"/>
                </a:solidFill>
              </a:rPr>
              <a:t>∠</a:t>
            </a:r>
            <a:r>
              <a:rPr lang="en-IN" sz="1200" dirty="0">
                <a:solidFill>
                  <a:srgbClr val="FF0000"/>
                </a:solidFill>
              </a:rPr>
              <a:t>3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i="1" dirty="0">
                <a:solidFill>
                  <a:srgbClr val="FF0000"/>
                </a:solidFill>
              </a:rPr>
              <a:t>∠</a:t>
            </a:r>
            <a:r>
              <a:rPr lang="en-IN" sz="1200" dirty="0">
                <a:solidFill>
                  <a:srgbClr val="FF0000"/>
                </a:solidFill>
              </a:rPr>
              <a:t>2 and </a:t>
            </a:r>
            <a:r>
              <a:rPr lang="en-IN" sz="1200" i="1" dirty="0">
                <a:solidFill>
                  <a:srgbClr val="FF0000"/>
                </a:solidFill>
              </a:rPr>
              <a:t>∠</a:t>
            </a:r>
            <a:r>
              <a:rPr lang="en-IN" sz="1200" dirty="0">
                <a:solidFill>
                  <a:srgbClr val="FF0000"/>
                </a:solidFill>
              </a:rPr>
              <a:t>3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i="1" dirty="0">
                <a:solidFill>
                  <a:srgbClr val="FF0000"/>
                </a:solidFill>
              </a:rPr>
              <a:t>m∠</a:t>
            </a:r>
            <a:r>
              <a:rPr lang="en-IN" sz="1200" dirty="0">
                <a:solidFill>
                  <a:srgbClr val="FF0000"/>
                </a:solidFill>
              </a:rPr>
              <a:t>1 = 66°, </a:t>
            </a:r>
            <a:r>
              <a:rPr lang="en-IN" sz="1200" i="1" dirty="0">
                <a:solidFill>
                  <a:srgbClr val="FF0000"/>
                </a:solidFill>
              </a:rPr>
              <a:t>m∠</a:t>
            </a:r>
            <a:r>
              <a:rPr lang="en-IN" sz="1200" dirty="0">
                <a:solidFill>
                  <a:srgbClr val="FF0000"/>
                </a:solidFill>
              </a:rPr>
              <a:t>3 = 114°, </a:t>
            </a:r>
            <a:r>
              <a:rPr lang="en-IN" sz="1200" i="1" dirty="0">
                <a:solidFill>
                  <a:srgbClr val="FF0000"/>
                </a:solidFill>
              </a:rPr>
              <a:t>m∠</a:t>
            </a:r>
            <a:r>
              <a:rPr lang="en-IN" sz="1200" dirty="0">
                <a:solidFill>
                  <a:srgbClr val="FF0000"/>
                </a:solidFill>
              </a:rPr>
              <a:t>4 = 66°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799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D3A1D-D0ED-E64E-9099-4FF590EB6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664F-5CF3-934E-88C9-0AD27C45C74E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4D543-EA8C-9842-9BFA-56F3E5124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A8BEA-2F03-974A-8B26-430B26EC5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54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0837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  <p15:guide id="3" pos="384" userDrawn="1">
          <p15:clr>
            <a:srgbClr val="FBAE40"/>
          </p15:clr>
        </p15:guide>
        <p15:guide id="4" pos="3940" userDrawn="1">
          <p15:clr>
            <a:srgbClr val="FBAE40"/>
          </p15:clr>
        </p15:guide>
        <p15:guide id="5" pos="40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70764B-AC75-BC43-A405-EDC296E375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908" y="5619163"/>
            <a:ext cx="654674" cy="6546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78E90B-5416-8D48-A26D-98B4B394D5A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323" y="0"/>
            <a:ext cx="7705677" cy="1866514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216A21A-A3B0-4B4C-B338-0742A8D99578}"/>
              </a:ext>
            </a:extLst>
          </p:cNvPr>
          <p:cNvSpPr txBox="1">
            <a:spLocks/>
          </p:cNvSpPr>
          <p:nvPr userDrawn="1"/>
        </p:nvSpPr>
        <p:spPr>
          <a:xfrm>
            <a:off x="1402828" y="6528816"/>
            <a:ext cx="62709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McGraw Hill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E4EF957-5CB0-DA4C-9327-91AF4A044E8A}"/>
              </a:ext>
            </a:extLst>
          </p:cNvPr>
          <p:cNvCxnSpPr/>
          <p:nvPr userDrawn="1"/>
        </p:nvCxnSpPr>
        <p:spPr>
          <a:xfrm>
            <a:off x="0" y="6432698"/>
            <a:ext cx="12192000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0FB11E-B90E-3F4B-9353-B5D2722ED90B}"/>
              </a:ext>
            </a:extLst>
          </p:cNvPr>
          <p:cNvSpPr txBox="1">
            <a:spLocks/>
          </p:cNvSpPr>
          <p:nvPr userDrawn="1"/>
        </p:nvSpPr>
        <p:spPr>
          <a:xfrm>
            <a:off x="9064487" y="6399634"/>
            <a:ext cx="3107634" cy="478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material may be reproduced for licensed classroom use only and may not be further reproduced or distributed.</a:t>
            </a:r>
          </a:p>
        </p:txBody>
      </p:sp>
    </p:spTree>
    <p:extLst>
      <p:ext uri="{BB962C8B-B14F-4D97-AF65-F5344CB8AC3E}">
        <p14:creationId xmlns:p14="http://schemas.microsoft.com/office/powerpoint/2010/main" val="1781000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8CDEFB-1930-9E45-BF92-75A2E2B54F5E}"/>
              </a:ext>
            </a:extLst>
          </p:cNvPr>
          <p:cNvCxnSpPr/>
          <p:nvPr userDrawn="1"/>
        </p:nvCxnSpPr>
        <p:spPr>
          <a:xfrm>
            <a:off x="0" y="6432698"/>
            <a:ext cx="12192000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D4FF0F4-3EB3-C14A-9D8D-940E128EAF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103" y="0"/>
            <a:ext cx="4896897" cy="1186155"/>
          </a:xfrm>
          <a:prstGeom prst="rect">
            <a:avLst/>
          </a:prstGeom>
        </p:spPr>
      </p:pic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7D925791-6F2B-EF4D-8846-D6D343AAE915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5"/>
            <a:ext cx="1036320" cy="3246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 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D1F3FF48-D6F7-7149-BC0E-351B7F3AA818}"/>
              </a:ext>
            </a:extLst>
          </p:cNvPr>
          <p:cNvSpPr txBox="1">
            <a:spLocks/>
          </p:cNvSpPr>
          <p:nvPr userDrawn="1"/>
        </p:nvSpPr>
        <p:spPr>
          <a:xfrm>
            <a:off x="1385464" y="6528815"/>
            <a:ext cx="4694822" cy="32468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9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Angles and Congruence </a:t>
            </a:r>
            <a:endParaRPr lang="en-US" sz="9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53FF195-7E95-4741-972B-1D42479F5FDE}"/>
              </a:ext>
            </a:extLst>
          </p:cNvPr>
          <p:cNvSpPr txBox="1">
            <a:spLocks/>
          </p:cNvSpPr>
          <p:nvPr userDrawn="1"/>
        </p:nvSpPr>
        <p:spPr>
          <a:xfrm>
            <a:off x="9064487" y="6399634"/>
            <a:ext cx="3107634" cy="478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material may be reproduced for licensed classroom use only and may not be further reproduced or distributed.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5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  <p15:guide id="11" pos="9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B2791FD-11C6-E043-A628-3CAF291B2B93}"/>
              </a:ext>
            </a:extLst>
          </p:cNvPr>
          <p:cNvSpPr txBox="1">
            <a:spLocks/>
          </p:cNvSpPr>
          <p:nvPr/>
        </p:nvSpPr>
        <p:spPr>
          <a:xfrm>
            <a:off x="1402828" y="2072396"/>
            <a:ext cx="9144000" cy="12439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3600" b="1" dirty="0">
                <a:solidFill>
                  <a:srgbClr val="3317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2.1 Angles and Congruence</a:t>
            </a:r>
          </a:p>
          <a:p>
            <a:endParaRPr lang="en-IN" sz="3600" b="1" dirty="0">
              <a:solidFill>
                <a:srgbClr val="3317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3600" b="1" dirty="0">
                <a:solidFill>
                  <a:srgbClr val="3317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Workbook pages 61-66  </a:t>
            </a:r>
            <a:endParaRPr lang="en-US" sz="3600" b="1" dirty="0">
              <a:solidFill>
                <a:srgbClr val="3317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D80CAF-228F-1EBC-C211-EFD199F35DFE}"/>
              </a:ext>
            </a:extLst>
          </p:cNvPr>
          <p:cNvSpPr txBox="1"/>
          <p:nvPr/>
        </p:nvSpPr>
        <p:spPr>
          <a:xfrm>
            <a:off x="4554794" y="4680606"/>
            <a:ext cx="61009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 u="none" strike="noStrike" baseline="0" dirty="0">
                <a:solidFill>
                  <a:srgbClr val="221E1F"/>
                </a:solidFill>
              </a:rPr>
              <a:t>Content Objective</a:t>
            </a:r>
          </a:p>
          <a:p>
            <a:r>
              <a:rPr lang="en-US" sz="3200" dirty="0"/>
              <a:t>Students identify and use angles, angle parts, and special angle pairs.</a:t>
            </a:r>
          </a:p>
        </p:txBody>
      </p:sp>
    </p:spTree>
    <p:extLst>
      <p:ext uri="{BB962C8B-B14F-4D97-AF65-F5344CB8AC3E}">
        <p14:creationId xmlns:p14="http://schemas.microsoft.com/office/powerpoint/2010/main" val="963270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B444D6E-B0F7-6C42-A572-7680D7C7EF9B}"/>
              </a:ext>
            </a:extLst>
          </p:cNvPr>
          <p:cNvSpPr txBox="1"/>
          <p:nvPr/>
        </p:nvSpPr>
        <p:spPr>
          <a:xfrm>
            <a:off x="454711" y="1737359"/>
            <a:ext cx="920883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MA.912.GR.1.6</a:t>
            </a:r>
          </a:p>
          <a:p>
            <a:r>
              <a:rPr lang="en-US" sz="2800" dirty="0">
                <a:solidFill>
                  <a:schemeClr val="tx2"/>
                </a:solidFill>
              </a:rPr>
              <a:t>Solve mathematical and real-world problems involving congruence or similarity in two-dimensional figures. </a:t>
            </a:r>
          </a:p>
          <a:p>
            <a:endParaRPr lang="en-US" sz="2800" b="1" dirty="0"/>
          </a:p>
          <a:p>
            <a:r>
              <a:rPr lang="en-US" sz="2800" b="1" dirty="0"/>
              <a:t>MA.912.GR.5.1</a:t>
            </a:r>
          </a:p>
          <a:p>
            <a:r>
              <a:rPr lang="en-US" sz="2800" dirty="0">
                <a:solidFill>
                  <a:schemeClr val="tx2"/>
                </a:solidFill>
              </a:rPr>
              <a:t>Construct a copy of a segment or an angle. </a:t>
            </a:r>
          </a:p>
          <a:p>
            <a:endParaRPr lang="en-US" sz="2800" b="1" dirty="0"/>
          </a:p>
          <a:p>
            <a:r>
              <a:rPr lang="en-US" sz="2800" b="1" dirty="0"/>
              <a:t>MA.912.GR.5.2</a:t>
            </a:r>
          </a:p>
          <a:p>
            <a:r>
              <a:rPr lang="en-US" sz="2800" dirty="0">
                <a:solidFill>
                  <a:schemeClr val="tx2"/>
                </a:solidFill>
              </a:rPr>
              <a:t>Construct the bisector of a segment or an angle, including the perpendicular bisector of a line segment.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2F29A1-B892-2443-9FA6-5499F03892A5}"/>
              </a:ext>
            </a:extLst>
          </p:cNvPr>
          <p:cNvSpPr txBox="1">
            <a:spLocks/>
          </p:cNvSpPr>
          <p:nvPr/>
        </p:nvSpPr>
        <p:spPr>
          <a:xfrm>
            <a:off x="454712" y="332811"/>
            <a:ext cx="6573409" cy="8367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800" dirty="0">
                <a:solidFill>
                  <a:srgbClr val="0070C0"/>
                </a:solidFill>
              </a:rPr>
              <a:t>Florida’s B.E.S.T. Standards for Mathematics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02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F3EB91-17DF-D044-83E2-63ED6DCD3089}"/>
              </a:ext>
            </a:extLst>
          </p:cNvPr>
          <p:cNvSpPr txBox="1">
            <a:spLocks/>
          </p:cNvSpPr>
          <p:nvPr/>
        </p:nvSpPr>
        <p:spPr>
          <a:xfrm>
            <a:off x="459874" y="1606245"/>
            <a:ext cx="8948286" cy="62895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Lines and portions of lines intersect to form angles.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Learn</a:t>
            </a:r>
            <a:endParaRPr lang="en-US" sz="1800" b="0" i="0" u="none" strike="noStrike" baseline="0" dirty="0">
              <a:solidFill>
                <a:srgbClr val="000000"/>
              </a:solidFill>
              <a:latin typeface="Vectipede Bk"/>
            </a:endParaRPr>
          </a:p>
          <a:p>
            <a:r>
              <a:rPr lang="en-IN" sz="2800" b="0" dirty="0">
                <a:solidFill>
                  <a:schemeClr val="tx1"/>
                </a:solidFill>
              </a:rPr>
              <a:t>Angles</a:t>
            </a:r>
            <a:r>
              <a:rPr lang="en-US" sz="2800" b="0" i="0" u="none" strike="noStrike" baseline="0" dirty="0">
                <a:solidFill>
                  <a:schemeClr val="tx1"/>
                </a:solidFill>
              </a:rPr>
              <a:t> </a:t>
            </a:r>
            <a:endParaRPr lang="en-US" sz="2800" b="0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067721"/>
              </p:ext>
            </p:extLst>
          </p:nvPr>
        </p:nvGraphicFramePr>
        <p:xfrm>
          <a:off x="539377" y="2403943"/>
          <a:ext cx="11253694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5663">
                  <a:extLst>
                    <a:ext uri="{9D8B030D-6E8A-4147-A177-3AD203B41FA5}">
                      <a16:colId xmlns:a16="http://schemas.microsoft.com/office/drawing/2014/main" val="1706368834"/>
                    </a:ext>
                  </a:extLst>
                </a:gridCol>
                <a:gridCol w="5758031">
                  <a:extLst>
                    <a:ext uri="{9D8B030D-6E8A-4147-A177-3AD203B41FA5}">
                      <a16:colId xmlns:a16="http://schemas.microsoft.com/office/drawing/2014/main" val="2915046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ray</a:t>
                      </a:r>
                      <a:r>
                        <a:rPr lang="en-US" sz="2800" b="1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is the part of a line consisting of a point on the line, called the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endpoint of the ray,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together with all of the collinear points on one side of the endpoint.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b="0" i="0" u="none" strike="noStrike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b="0" i="0" u="none" strike="noStrike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b="0" i="0" u="none" strike="noStrike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b="0" i="0" u="none" strike="noStrike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b="0" i="0" u="none" strike="noStrike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Rays are named by stating the endpoint first and then another point on the ray. 	</a:t>
                      </a:r>
                    </a:p>
                    <a:p>
                      <a:endParaRPr lang="en-IN" sz="280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429670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479" y="2994316"/>
            <a:ext cx="3683372" cy="9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559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Learn</a:t>
            </a:r>
            <a:endParaRPr lang="en-US" sz="1800" b="0" i="0" u="none" strike="noStrike" baseline="0" dirty="0">
              <a:solidFill>
                <a:srgbClr val="000000"/>
              </a:solidFill>
              <a:latin typeface="Vectipede Bk"/>
            </a:endParaRPr>
          </a:p>
          <a:p>
            <a:r>
              <a:rPr lang="en-IN" sz="2800" b="0" dirty="0">
                <a:solidFill>
                  <a:schemeClr val="tx1"/>
                </a:solidFill>
              </a:rPr>
              <a:t>Angles</a:t>
            </a:r>
            <a:r>
              <a:rPr lang="en-US" sz="2800" b="0" i="0" u="none" strike="noStrike" baseline="0" dirty="0">
                <a:solidFill>
                  <a:schemeClr val="tx1"/>
                </a:solidFill>
              </a:rPr>
              <a:t> </a:t>
            </a:r>
            <a:endParaRPr lang="en-US" sz="2800" b="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CE189BD3-AA56-4D89-A912-624C3E46BA0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2661172"/>
                  </p:ext>
                </p:extLst>
              </p:nvPr>
            </p:nvGraphicFramePr>
            <p:xfrm>
              <a:off x="539377" y="1591143"/>
              <a:ext cx="11253694" cy="46738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95663">
                      <a:extLst>
                        <a:ext uri="{9D8B030D-6E8A-4147-A177-3AD203B41FA5}">
                          <a16:colId xmlns:a16="http://schemas.microsoft.com/office/drawing/2014/main" val="1706368834"/>
                        </a:ext>
                      </a:extLst>
                    </a:gridCol>
                    <a:gridCol w="5758031">
                      <a:extLst>
                        <a:ext uri="{9D8B030D-6E8A-4147-A177-3AD203B41FA5}">
                          <a16:colId xmlns:a16="http://schemas.microsoft.com/office/drawing/2014/main" val="291504674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Two collinear rays with a common endpoint are </a:t>
                          </a:r>
                          <a:r>
                            <a:rPr lang="en-US" sz="2800" b="1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opposite rays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Opposite rays form a </a:t>
                          </a:r>
                          <a:r>
                            <a:rPr lang="en-US" sz="2800" b="1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straight angle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, which has a measure of 180°.</a:t>
                          </a:r>
                          <a:endParaRPr lang="en-IN" sz="2800" dirty="0">
                            <a:solidFill>
                              <a:schemeClr val="tx2"/>
                            </a:solidFill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800" b="0" i="0" u="none" strike="noStrike" kern="1200" baseline="0" dirty="0">
                            <a:solidFill>
                              <a:schemeClr val="tx2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US" sz="2800" b="0" i="0" u="none" strike="noStrike" kern="1200" baseline="0" dirty="0">
                            <a:solidFill>
                              <a:schemeClr val="tx2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US" sz="2800" b="0" i="0" u="none" strike="noStrike" kern="1200" baseline="0" dirty="0">
                            <a:solidFill>
                              <a:schemeClr val="tx2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acc>
                                <m:accPr>
                                  <m:chr m:val="⃗"/>
                                  <m:ctrlPr>
                                    <a:rPr lang="en-US" sz="2800" b="0" i="1" u="none" strike="noStrike" kern="1200" baseline="0" dirty="0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0" i="1" u="none" strike="noStrike" kern="1200" baseline="0" dirty="0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𝐵𝐴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⃗"/>
                                  <m:ctrlPr>
                                    <a:rPr lang="en-US" sz="2800" b="0" i="1" u="none" strike="noStrike" kern="1200" baseline="0" dirty="0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0" i="1" u="none" strike="noStrike" kern="1200" baseline="0" dirty="0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𝐵𝐶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2800" b="0" i="1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are opposite rays.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6429670"/>
                      </a:ext>
                    </a:extLst>
                  </a:tr>
                  <a:tr h="2448790">
                    <a:tc>
                      <a:txBody>
                        <a:bodyPr/>
                        <a:lstStyle/>
                        <a:p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An </a:t>
                          </a:r>
                          <a:r>
                            <a:rPr lang="en-US" sz="2800" b="1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angle</a:t>
                          </a:r>
                          <a:r>
                            <a:rPr lang="en-US" sz="2800" b="1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is a pair of rays that have a common endpoint.</a:t>
                          </a:r>
                          <a:endParaRPr lang="en-IN" sz="2800" dirty="0">
                            <a:solidFill>
                              <a:schemeClr val="tx2"/>
                            </a:solidFill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IN" sz="2800" dirty="0">
                            <a:solidFill>
                              <a:schemeClr val="tx2"/>
                            </a:solidFill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86979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CE189BD3-AA56-4D89-A912-624C3E46BA0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2661172"/>
                  </p:ext>
                </p:extLst>
              </p:nvPr>
            </p:nvGraphicFramePr>
            <p:xfrm>
              <a:off x="539377" y="1591143"/>
              <a:ext cx="11253694" cy="46738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95663">
                      <a:extLst>
                        <a:ext uri="{9D8B030D-6E8A-4147-A177-3AD203B41FA5}">
                          <a16:colId xmlns:a16="http://schemas.microsoft.com/office/drawing/2014/main" val="1706368834"/>
                        </a:ext>
                      </a:extLst>
                    </a:gridCol>
                    <a:gridCol w="5758031">
                      <a:extLst>
                        <a:ext uri="{9D8B030D-6E8A-4147-A177-3AD203B41FA5}">
                          <a16:colId xmlns:a16="http://schemas.microsoft.com/office/drawing/2014/main" val="2915046745"/>
                        </a:ext>
                      </a:extLst>
                    </a:gridCol>
                  </a:tblGrid>
                  <a:tr h="2225040">
                    <a:tc>
                      <a:txBody>
                        <a:bodyPr/>
                        <a:lstStyle/>
                        <a:p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Two collinear rays with a common endpoint are </a:t>
                          </a:r>
                          <a:r>
                            <a:rPr lang="en-US" sz="2800" b="1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opposite rays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Opposite rays form a </a:t>
                          </a:r>
                          <a:r>
                            <a:rPr lang="en-US" sz="2800" b="1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straight angle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, which has a measure of 180°.</a:t>
                          </a:r>
                          <a:endParaRPr lang="en-IN" sz="2800" dirty="0">
                            <a:solidFill>
                              <a:schemeClr val="tx2"/>
                            </a:solidFill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5556" t="-2740" r="-212" b="-1106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6429670"/>
                      </a:ext>
                    </a:extLst>
                  </a:tr>
                  <a:tr h="2448790">
                    <a:tc>
                      <a:txBody>
                        <a:bodyPr/>
                        <a:lstStyle/>
                        <a:p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An </a:t>
                          </a:r>
                          <a:r>
                            <a:rPr lang="en-US" sz="2800" b="1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angle</a:t>
                          </a:r>
                          <a:r>
                            <a:rPr lang="en-US" sz="2800" b="1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n-US" sz="2800" b="0" i="0" u="none" strike="noStrike" kern="1200" baseline="0" dirty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is a pair of rays that have a common endpoint.</a:t>
                          </a:r>
                          <a:endParaRPr lang="en-IN" sz="2800" dirty="0">
                            <a:solidFill>
                              <a:schemeClr val="tx2"/>
                            </a:solidFill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IN" sz="2800" dirty="0">
                            <a:solidFill>
                              <a:schemeClr val="tx2"/>
                            </a:solidFill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869799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9AE53FAF-6F65-4931-90F3-322F840EA6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254" y="3928058"/>
            <a:ext cx="3974419" cy="21028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AFA319-C1AA-491C-A926-7F52D7774D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749" y="1917932"/>
            <a:ext cx="5031428" cy="45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485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Learn</a:t>
            </a:r>
            <a:endParaRPr lang="en-US" sz="1800" b="0" i="0" u="none" strike="noStrike" baseline="0" dirty="0">
              <a:solidFill>
                <a:srgbClr val="000000"/>
              </a:solidFill>
              <a:latin typeface="Vectipede Bk"/>
            </a:endParaRPr>
          </a:p>
          <a:p>
            <a:r>
              <a:rPr lang="en-IN" sz="2800" b="0" dirty="0">
                <a:solidFill>
                  <a:schemeClr val="tx1"/>
                </a:solidFill>
              </a:rPr>
              <a:t>Angles</a:t>
            </a:r>
            <a:r>
              <a:rPr lang="en-US" sz="2800" b="0" i="0" u="none" strike="noStrike" baseline="0" dirty="0">
                <a:solidFill>
                  <a:schemeClr val="tx1"/>
                </a:solidFill>
              </a:rPr>
              <a:t> </a:t>
            </a:r>
            <a:endParaRPr lang="en-US" sz="2800" b="0" dirty="0">
              <a:solidFill>
                <a:schemeClr val="tx1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412180"/>
              </p:ext>
            </p:extLst>
          </p:nvPr>
        </p:nvGraphicFramePr>
        <p:xfrm>
          <a:off x="459873" y="1822275"/>
          <a:ext cx="11253694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0287">
                  <a:extLst>
                    <a:ext uri="{9D8B030D-6E8A-4147-A177-3AD203B41FA5}">
                      <a16:colId xmlns:a16="http://schemas.microsoft.com/office/drawing/2014/main" val="1706368834"/>
                    </a:ext>
                  </a:extLst>
                </a:gridCol>
                <a:gridCol w="5353407">
                  <a:extLst>
                    <a:ext uri="{9D8B030D-6E8A-4147-A177-3AD203B41FA5}">
                      <a16:colId xmlns:a16="http://schemas.microsoft.com/office/drawing/2014/main" val="2915046745"/>
                    </a:ext>
                  </a:extLst>
                </a:gridCol>
              </a:tblGrid>
              <a:tr h="2651760">
                <a:tc>
                  <a:txBody>
                    <a:bodyPr/>
                    <a:lstStyle/>
                    <a:p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The rays are called </a:t>
                      </a:r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sides</a:t>
                      </a:r>
                      <a:r>
                        <a:rPr lang="en-US" sz="2800" b="1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of the angle. The common endpoint is the </a:t>
                      </a:r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vertex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. 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80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429670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777" y="1917856"/>
            <a:ext cx="5153790" cy="246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514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Learn</a:t>
            </a:r>
            <a:endParaRPr lang="en-US" sz="1800" b="0" i="0" u="none" strike="noStrike" baseline="0" dirty="0">
              <a:solidFill>
                <a:srgbClr val="000000"/>
              </a:solidFill>
              <a:latin typeface="Vectipede Bk"/>
            </a:endParaRPr>
          </a:p>
          <a:p>
            <a:r>
              <a:rPr lang="en-IN" sz="2800" b="0" dirty="0">
                <a:solidFill>
                  <a:schemeClr val="tx1"/>
                </a:solidFill>
              </a:rPr>
              <a:t>Angles</a:t>
            </a:r>
            <a:r>
              <a:rPr lang="en-US" sz="2800" b="0" i="0" u="none" strike="noStrike" baseline="0" dirty="0">
                <a:solidFill>
                  <a:schemeClr val="tx1"/>
                </a:solidFill>
              </a:rPr>
              <a:t> </a:t>
            </a:r>
            <a:endParaRPr lang="en-US" sz="2800" b="0" dirty="0">
              <a:solidFill>
                <a:schemeClr val="tx1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520365"/>
              </p:ext>
            </p:extLst>
          </p:nvPr>
        </p:nvGraphicFramePr>
        <p:xfrm>
          <a:off x="459873" y="1314275"/>
          <a:ext cx="11253694" cy="555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53694">
                  <a:extLst>
                    <a:ext uri="{9D8B030D-6E8A-4147-A177-3AD203B41FA5}">
                      <a16:colId xmlns:a16="http://schemas.microsoft.com/office/drawing/2014/main" val="1706368834"/>
                    </a:ext>
                  </a:extLst>
                </a:gridCol>
              </a:tblGrid>
              <a:tr h="555165">
                <a:tc>
                  <a:txBody>
                    <a:bodyPr/>
                    <a:lstStyle/>
                    <a:p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An angle divides a plane into three distinct parts.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429670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584122"/>
              </p:ext>
            </p:extLst>
          </p:nvPr>
        </p:nvGraphicFramePr>
        <p:xfrm>
          <a:off x="593164" y="1946935"/>
          <a:ext cx="10074836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2375">
                  <a:extLst>
                    <a:ext uri="{9D8B030D-6E8A-4147-A177-3AD203B41FA5}">
                      <a16:colId xmlns:a16="http://schemas.microsoft.com/office/drawing/2014/main" val="3501989436"/>
                    </a:ext>
                  </a:extLst>
                </a:gridCol>
                <a:gridCol w="5652461">
                  <a:extLst>
                    <a:ext uri="{9D8B030D-6E8A-4147-A177-3AD203B41FA5}">
                      <a16:colId xmlns:a16="http://schemas.microsoft.com/office/drawing/2014/main" val="3061889393"/>
                    </a:ext>
                  </a:extLst>
                </a:gridCol>
              </a:tblGrid>
              <a:tr h="1769035">
                <a:tc>
                  <a:txBody>
                    <a:bodyPr/>
                    <a:lstStyle/>
                    <a:p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Points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, and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lie on the angle. Points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, and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H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lie in the </a:t>
                      </a:r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interior</a:t>
                      </a:r>
                      <a:r>
                        <a:rPr lang="en-US" sz="2800" b="1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of the angle.</a:t>
                      </a:r>
                    </a:p>
                    <a:p>
                      <a:endParaRPr lang="en-US" sz="2800" b="0" i="0" u="none" strike="noStrike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59414"/>
                  </a:ext>
                </a:extLst>
              </a:tr>
              <a:tr h="1963370">
                <a:tc>
                  <a:txBody>
                    <a:bodyPr/>
                    <a:lstStyle/>
                    <a:p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Points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J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, and </a:t>
                      </a:r>
                      <a:r>
                        <a:rPr lang="en-US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K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lie in the </a:t>
                      </a:r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exterior</a:t>
                      </a:r>
                      <a:r>
                        <a:rPr lang="en-US" sz="2800" b="1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of the angle. 	</a:t>
                      </a:r>
                    </a:p>
                    <a:p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  <a:p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  <a:p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2002610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56498"/>
            <a:ext cx="3543300" cy="14954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118" y="4343485"/>
            <a:ext cx="3221182" cy="194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12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Example 1</a:t>
            </a:r>
            <a:br>
              <a:rPr lang="en-US" sz="2800" dirty="0">
                <a:solidFill>
                  <a:srgbClr val="33175A"/>
                </a:solidFill>
              </a:rPr>
            </a:br>
            <a:r>
              <a:rPr lang="en-IN" sz="2800" b="0" dirty="0">
                <a:solidFill>
                  <a:schemeClr val="tx1"/>
                </a:solidFill>
              </a:rPr>
              <a:t>Identify Angles </a:t>
            </a:r>
            <a:endParaRPr lang="en-US" sz="2800" b="0" dirty="0">
              <a:solidFill>
                <a:schemeClr val="tx1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6BD4E7D-0912-754B-9237-13B457F2A578}"/>
              </a:ext>
            </a:extLst>
          </p:cNvPr>
          <p:cNvSpPr txBox="1">
            <a:spLocks/>
          </p:cNvSpPr>
          <p:nvPr/>
        </p:nvSpPr>
        <p:spPr>
          <a:xfrm>
            <a:off x="459873" y="1999816"/>
            <a:ext cx="6270960" cy="142918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Use the figure to identify the angles or parts of angles that satisfy each given condition.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B27642-9127-4BAE-9ADC-6CA40A854CF9}"/>
              </a:ext>
            </a:extLst>
          </p:cNvPr>
          <p:cNvSpPr txBox="1">
            <a:spLocks/>
          </p:cNvSpPr>
          <p:nvPr/>
        </p:nvSpPr>
        <p:spPr>
          <a:xfrm>
            <a:off x="459873" y="3902528"/>
            <a:ext cx="11077704" cy="241699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a. </a:t>
            </a:r>
            <a:r>
              <a:rPr lang="en-US" sz="2800" dirty="0"/>
              <a:t>Name all the angles that have </a:t>
            </a:r>
            <a:r>
              <a:rPr lang="en-US" sz="2800" i="1" dirty="0"/>
              <a:t>D </a:t>
            </a:r>
            <a:r>
              <a:rPr lang="en-US" sz="2800" dirty="0"/>
              <a:t>as a vertex.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b.</a:t>
            </a:r>
            <a:r>
              <a:rPr lang="en-US" sz="2800" b="1" dirty="0"/>
              <a:t> </a:t>
            </a:r>
            <a:r>
              <a:rPr lang="en-US" sz="2800" dirty="0"/>
              <a:t>Name the sides of ∠2. 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c.</a:t>
            </a:r>
            <a:r>
              <a:rPr lang="en-US" sz="2800" b="1" dirty="0"/>
              <a:t> </a:t>
            </a:r>
            <a:r>
              <a:rPr lang="en-US" sz="2800" dirty="0"/>
              <a:t>Name a point in the interior of ∠</a:t>
            </a:r>
            <a:r>
              <a:rPr lang="en-US" sz="2800" i="1" dirty="0"/>
              <a:t>FDE</a:t>
            </a:r>
            <a:r>
              <a:rPr lang="en-US" sz="2800" dirty="0"/>
              <a:t>. </a:t>
            </a:r>
            <a:endParaRPr lang="en-US" sz="2800" i="1" dirty="0"/>
          </a:p>
          <a:p>
            <a:r>
              <a:rPr lang="en-US" sz="2800" b="1" dirty="0">
                <a:solidFill>
                  <a:schemeClr val="tx1"/>
                </a:solidFill>
              </a:rPr>
              <a:t>d.</a:t>
            </a:r>
            <a:r>
              <a:rPr lang="en-US" sz="2800" b="1" dirty="0"/>
              <a:t> </a:t>
            </a:r>
            <a:r>
              <a:rPr lang="en-US" sz="2800" dirty="0"/>
              <a:t>Name all of the points in the exterior of ∠</a:t>
            </a:r>
            <a:r>
              <a:rPr lang="en-US" sz="2800" i="1" dirty="0"/>
              <a:t>FDE</a:t>
            </a:r>
            <a:r>
              <a:rPr lang="en-US" sz="2800" dirty="0"/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6FCD56-E689-4D0E-B92A-E9D4CE387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957" y="1337501"/>
            <a:ext cx="5187043" cy="366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848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Example 1</a:t>
            </a:r>
            <a:br>
              <a:rPr lang="en-US" sz="2800" dirty="0">
                <a:solidFill>
                  <a:srgbClr val="33175A"/>
                </a:solidFill>
              </a:rPr>
            </a:br>
            <a:r>
              <a:rPr lang="en-IN" sz="2800" b="0" dirty="0">
                <a:solidFill>
                  <a:schemeClr val="tx1"/>
                </a:solidFill>
              </a:rPr>
              <a:t>Identify Angles </a:t>
            </a:r>
            <a:endParaRPr lang="en-US" sz="2800" b="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66BD4E7D-0912-754B-9237-13B457F2A5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1272" y="2290127"/>
                <a:ext cx="10414957" cy="4145490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ClrTx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55613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5800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07988" indent="-407988"/>
                <a:r>
                  <a:rPr lang="en-US" sz="2800" b="1" dirty="0">
                    <a:solidFill>
                      <a:schemeClr val="tx1"/>
                    </a:solidFill>
                  </a:rPr>
                  <a:t>a. </a:t>
                </a:r>
                <a:r>
                  <a:rPr lang="en-US" sz="2800" dirty="0"/>
                  <a:t>Name all the angles that have </a:t>
                </a:r>
                <a:r>
                  <a:rPr lang="en-US" sz="2800" i="1" dirty="0"/>
                  <a:t>D </a:t>
                </a:r>
                <a:r>
                  <a:rPr lang="en-US" sz="2800" dirty="0"/>
                  <a:t>as a </a:t>
                </a:r>
                <a:br>
                  <a:rPr lang="en-US" sz="2800" dirty="0"/>
                </a:br>
                <a:r>
                  <a:rPr lang="en-US" sz="2800" dirty="0"/>
                  <a:t>vertex.</a:t>
                </a:r>
              </a:p>
              <a:p>
                <a:pPr marL="444500" indent="-444500"/>
                <a:r>
                  <a:rPr lang="en-IN" sz="2800" dirty="0"/>
                  <a:t>     ∠</a:t>
                </a:r>
                <a:r>
                  <a:rPr lang="en-IN" sz="2800" i="1" dirty="0"/>
                  <a:t>EDF</a:t>
                </a:r>
                <a:r>
                  <a:rPr lang="en-IN" sz="2800" dirty="0"/>
                  <a:t>, ∠</a:t>
                </a:r>
                <a:r>
                  <a:rPr lang="en-IN" sz="2800" i="1" dirty="0"/>
                  <a:t>EDG</a:t>
                </a:r>
                <a:r>
                  <a:rPr lang="en-IN" sz="2800" dirty="0"/>
                  <a:t>, ∠</a:t>
                </a:r>
                <a:r>
                  <a:rPr lang="en-IN" sz="2800" i="1" dirty="0"/>
                  <a:t>FDC</a:t>
                </a:r>
                <a:r>
                  <a:rPr lang="en-IN" sz="2800" dirty="0"/>
                  <a:t>, ∠</a:t>
                </a:r>
                <a:r>
                  <a:rPr lang="en-IN" sz="2800" i="1" dirty="0"/>
                  <a:t>GDC</a:t>
                </a:r>
                <a:r>
                  <a:rPr lang="en-IN" sz="2800" dirty="0"/>
                  <a:t>, ∠</a:t>
                </a:r>
                <a:r>
                  <a:rPr lang="en-IN" sz="2800" i="1" dirty="0"/>
                  <a:t>EDH</a:t>
                </a:r>
                <a:r>
                  <a:rPr lang="en-IN" sz="2800" dirty="0"/>
                  <a:t>, </a:t>
                </a:r>
                <a:br>
                  <a:rPr lang="en-IN" sz="2800" dirty="0"/>
                </a:br>
                <a:r>
                  <a:rPr lang="en-IN" sz="2800" dirty="0"/>
                  <a:t>∠</a:t>
                </a:r>
                <a:r>
                  <a:rPr lang="en-IN" sz="2800" i="1" dirty="0"/>
                  <a:t>EDC</a:t>
                </a:r>
                <a:r>
                  <a:rPr lang="en-IN" sz="2800" dirty="0"/>
                  <a:t>, ∠</a:t>
                </a:r>
                <a:r>
                  <a:rPr lang="en-IN" sz="2800" i="1" dirty="0"/>
                  <a:t>GDF</a:t>
                </a:r>
                <a:r>
                  <a:rPr lang="en-IN" sz="2800" dirty="0"/>
                  <a:t>, ∠</a:t>
                </a:r>
                <a:r>
                  <a:rPr lang="en-IN" sz="2800" i="1" dirty="0"/>
                  <a:t>GDH, </a:t>
                </a:r>
                <a:r>
                  <a:rPr lang="en-IN" sz="2800" dirty="0"/>
                  <a:t>∠</a:t>
                </a:r>
                <a:r>
                  <a:rPr lang="en-IN" sz="2800" i="1" dirty="0"/>
                  <a:t>CDH, </a:t>
                </a:r>
                <a:r>
                  <a:rPr lang="en-IN" sz="2800" dirty="0"/>
                  <a:t>∠</a:t>
                </a:r>
                <a:r>
                  <a:rPr lang="en-IN" sz="2800" i="1" dirty="0"/>
                  <a:t>FDH</a:t>
                </a:r>
                <a:r>
                  <a:rPr lang="en-IN" sz="2800" dirty="0"/>
                  <a:t> </a:t>
                </a:r>
                <a:endParaRPr lang="en-US" sz="2800" dirty="0"/>
              </a:p>
              <a:p>
                <a:pPr marL="457200" indent="-457200"/>
                <a:r>
                  <a:rPr lang="en-US" sz="2800" b="1" dirty="0">
                    <a:solidFill>
                      <a:schemeClr val="tx1"/>
                    </a:solidFill>
                  </a:rPr>
                  <a:t>b.</a:t>
                </a:r>
                <a:r>
                  <a:rPr lang="en-US" sz="2800" b="1" dirty="0"/>
                  <a:t> </a:t>
                </a:r>
                <a:r>
                  <a:rPr lang="en-US" sz="2800" dirty="0"/>
                  <a:t>Name the sides of ∠2. </a:t>
                </a:r>
                <a:br>
                  <a:rPr lang="en-US" sz="2800" dirty="0"/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𝐵𝐴</m:t>
                        </m:r>
                      </m:e>
                    </m:acc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ac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b="1" dirty="0">
                    <a:solidFill>
                      <a:schemeClr val="tx1"/>
                    </a:solidFill>
                  </a:rPr>
                  <a:t>c.</a:t>
                </a:r>
                <a:r>
                  <a:rPr lang="en-US" sz="2800" b="1" dirty="0"/>
                  <a:t> </a:t>
                </a:r>
                <a:r>
                  <a:rPr lang="en-US" sz="2800" dirty="0"/>
                  <a:t>Name a point in the interior of ∠</a:t>
                </a:r>
                <a:r>
                  <a:rPr lang="en-US" sz="2800" i="1" dirty="0"/>
                  <a:t>FDE</a:t>
                </a:r>
                <a:r>
                  <a:rPr lang="en-US" sz="2800" dirty="0"/>
                  <a:t>.    </a:t>
                </a:r>
                <a:r>
                  <a:rPr lang="en-US" sz="2800" i="1" dirty="0"/>
                  <a:t>A</a:t>
                </a:r>
              </a:p>
              <a:p>
                <a:pPr marL="457200" indent="-457200"/>
                <a:r>
                  <a:rPr lang="en-US" sz="2800" b="1" dirty="0">
                    <a:solidFill>
                      <a:schemeClr val="tx1"/>
                    </a:solidFill>
                  </a:rPr>
                  <a:t>d.</a:t>
                </a:r>
                <a:r>
                  <a:rPr lang="en-US" sz="2800" b="1" dirty="0"/>
                  <a:t> </a:t>
                </a:r>
                <a:r>
                  <a:rPr lang="en-US" sz="2800" dirty="0"/>
                  <a:t>Name all of the points in the exterior of ∠</a:t>
                </a:r>
                <a:r>
                  <a:rPr lang="en-US" sz="2800" i="1" dirty="0"/>
                  <a:t>FDE</a:t>
                </a:r>
                <a:r>
                  <a:rPr lang="en-US" sz="2800" dirty="0"/>
                  <a:t>.   </a:t>
                </a:r>
                <a:r>
                  <a:rPr lang="en-IN" sz="2800" i="1" dirty="0"/>
                  <a:t>C, H, </a:t>
                </a:r>
                <a:r>
                  <a:rPr lang="en-IN" sz="2800" dirty="0"/>
                  <a:t>and </a:t>
                </a:r>
                <a:r>
                  <a:rPr lang="en-IN" sz="2800" i="1" dirty="0"/>
                  <a:t>G</a:t>
                </a:r>
                <a:endParaRPr lang="en-US" sz="2800" dirty="0"/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66BD4E7D-0912-754B-9237-13B457F2A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272" y="2290127"/>
                <a:ext cx="10414957" cy="4145490"/>
              </a:xfrm>
              <a:prstGeom prst="rect">
                <a:avLst/>
              </a:prstGeom>
              <a:blipFill>
                <a:blip r:embed="rId2"/>
                <a:stretch>
                  <a:fillRect l="-1230" t="-1618" b="-4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0BFCC9B-3253-43F2-8368-18781299F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957" y="1337501"/>
            <a:ext cx="5187043" cy="366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377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3F3EB91-17DF-D044-83E2-63ED6DCD3089}"/>
              </a:ext>
            </a:extLst>
          </p:cNvPr>
          <p:cNvSpPr txBox="1">
            <a:spLocks/>
          </p:cNvSpPr>
          <p:nvPr/>
        </p:nvSpPr>
        <p:spPr>
          <a:xfrm>
            <a:off x="459874" y="1707845"/>
            <a:ext cx="6687160" cy="34702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The measure of an angle is the measure in degrees of the space between the sides of the angle. Angles that have the same measure are </a:t>
            </a:r>
            <a:r>
              <a:rPr lang="en-US" sz="2800" b="1" dirty="0">
                <a:solidFill>
                  <a:schemeClr val="tx1"/>
                </a:solidFill>
              </a:rPr>
              <a:t>congruent angles</a:t>
            </a:r>
            <a:r>
              <a:rPr lang="en-US" sz="2800" dirty="0"/>
              <a:t>. Congruent angles are indicated on the figure by a matching number of arcs. </a:t>
            </a:r>
            <a:endParaRPr lang="en-US" sz="2800" b="0" i="0" u="none" strike="noStrike" baseline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Learn</a:t>
            </a:r>
            <a:endParaRPr lang="en-US" sz="1800" b="0" i="0" u="none" strike="noStrike" baseline="0" dirty="0">
              <a:solidFill>
                <a:srgbClr val="000000"/>
              </a:solidFill>
              <a:latin typeface="Vectipede Bk"/>
            </a:endParaRPr>
          </a:p>
          <a:p>
            <a:r>
              <a:rPr lang="en-IN" sz="2800" b="0" dirty="0">
                <a:solidFill>
                  <a:schemeClr val="tx1"/>
                </a:solidFill>
              </a:rPr>
              <a:t>Congruent Angles </a:t>
            </a:r>
            <a:r>
              <a:rPr lang="en-US" sz="2800" b="0" i="0" u="none" strike="noStrike" baseline="0" dirty="0">
                <a:solidFill>
                  <a:schemeClr val="tx1"/>
                </a:solidFill>
              </a:rPr>
              <a:t> </a:t>
            </a:r>
            <a:endParaRPr lang="en-US" sz="2800" b="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034" y="1896457"/>
            <a:ext cx="4296145" cy="325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33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Learn</a:t>
            </a:r>
            <a:endParaRPr lang="en-US" sz="1800" b="0" i="0" u="none" strike="noStrike" baseline="0" dirty="0">
              <a:solidFill>
                <a:srgbClr val="000000"/>
              </a:solidFill>
              <a:latin typeface="Vectipede Bk"/>
            </a:endParaRPr>
          </a:p>
          <a:p>
            <a:r>
              <a:rPr lang="en-IN" sz="2800" b="0" dirty="0">
                <a:solidFill>
                  <a:schemeClr val="tx1"/>
                </a:solidFill>
              </a:rPr>
              <a:t>Congruent Angles </a:t>
            </a:r>
            <a:r>
              <a:rPr lang="en-US" sz="2800" b="0" i="0" u="none" strike="noStrike" baseline="0" dirty="0">
                <a:solidFill>
                  <a:schemeClr val="tx1"/>
                </a:solidFill>
              </a:rPr>
              <a:t> </a:t>
            </a:r>
            <a:endParaRPr lang="en-US" sz="2800" b="0" dirty="0">
              <a:solidFill>
                <a:schemeClr val="tx1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887214"/>
              </p:ext>
            </p:extLst>
          </p:nvPr>
        </p:nvGraphicFramePr>
        <p:xfrm>
          <a:off x="579718" y="1826910"/>
          <a:ext cx="8316632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6632">
                  <a:extLst>
                    <a:ext uri="{9D8B030D-6E8A-4147-A177-3AD203B41FA5}">
                      <a16:colId xmlns:a16="http://schemas.microsoft.com/office/drawing/2014/main" val="1251275736"/>
                    </a:ext>
                  </a:extLst>
                </a:gridCol>
              </a:tblGrid>
              <a:tr h="741680">
                <a:tc>
                  <a:txBody>
                    <a:bodyPr/>
                    <a:lstStyle/>
                    <a:p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 ray or segment that divides an angle into two congruent angles is an </a:t>
                      </a:r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angle bisector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. You can create the angle bisector of any angle without knowing the measure of the angle. 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527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6964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Example 2</a:t>
            </a:r>
            <a:endParaRPr lang="en-US" sz="2800" dirty="0">
              <a:solidFill>
                <a:srgbClr val="33175A"/>
              </a:solidFill>
            </a:endParaRPr>
          </a:p>
          <a:p>
            <a:r>
              <a:rPr lang="en-US" sz="2800" b="0" dirty="0">
                <a:solidFill>
                  <a:schemeClr val="tx1"/>
                </a:solidFill>
              </a:rPr>
              <a:t>Congruent Angles and Angle Bisectors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200E8A8-CE53-D245-9987-63340DF3D0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8518" y="1774225"/>
                <a:ext cx="6928961" cy="396735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ClrTx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55613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5800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 dirty="0">
                    <a:solidFill>
                      <a:schemeClr val="tx1"/>
                    </a:solidFill>
                  </a:rPr>
                  <a:t>In the figure,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𝑩𝑨</m:t>
                        </m:r>
                      </m:e>
                    </m:acc>
                  </m:oMath>
                </a14:m>
                <a:r>
                  <a:rPr lang="en-US" sz="2800" b="1" i="1" dirty="0">
                    <a:solidFill>
                      <a:schemeClr val="tx1"/>
                    </a:solidFill>
                  </a:rPr>
                  <a:t>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</m:acc>
                  </m:oMath>
                </a14:m>
                <a:r>
                  <a:rPr lang="en-US" sz="2800" b="1" i="1" dirty="0">
                    <a:solidFill>
                      <a:schemeClr val="tx1"/>
                    </a:solidFill>
                  </a:rPr>
                  <a:t>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are opposite rays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𝑫</m:t>
                        </m:r>
                      </m:e>
                    </m:acc>
                  </m:oMath>
                </a14:m>
                <a:r>
                  <a:rPr lang="en-US" sz="2800" b="1" i="1" dirty="0">
                    <a:solidFill>
                      <a:schemeClr val="tx1"/>
                    </a:solidFill>
                  </a:rPr>
                  <a:t> 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bisects ∠</a:t>
                </a:r>
                <a:r>
                  <a:rPr lang="en-US" sz="2800" b="1" i="1" dirty="0">
                    <a:solidFill>
                      <a:schemeClr val="tx1"/>
                    </a:solidFill>
                  </a:rPr>
                  <a:t>ABE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. If </a:t>
                </a:r>
                <a:r>
                  <a:rPr lang="en-US" sz="2800" b="1" i="1" dirty="0" err="1">
                    <a:solidFill>
                      <a:schemeClr val="tx1"/>
                    </a:solidFill>
                  </a:rPr>
                  <a:t>m</a:t>
                </a:r>
                <a:r>
                  <a:rPr lang="en-US" sz="2800" b="1" dirty="0" err="1">
                    <a:solidFill>
                      <a:schemeClr val="tx1"/>
                    </a:solidFill>
                  </a:rPr>
                  <a:t>∠</a:t>
                </a:r>
                <a:r>
                  <a:rPr lang="en-US" sz="2800" b="1" i="1" dirty="0" err="1">
                    <a:solidFill>
                      <a:schemeClr val="tx1"/>
                    </a:solidFill>
                  </a:rPr>
                  <a:t>ABD</a:t>
                </a:r>
                <a:r>
                  <a:rPr lang="en-US" sz="2800" b="1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=</a:t>
                </a:r>
                <a:r>
                  <a:rPr lang="en-US" sz="2800" b="1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(4</a:t>
                </a:r>
                <a:r>
                  <a:rPr lang="en-US" sz="2800" b="1" i="1" dirty="0">
                    <a:solidFill>
                      <a:schemeClr val="tx1"/>
                    </a:solidFill>
                  </a:rPr>
                  <a:t>x</a:t>
                </a:r>
                <a:r>
                  <a:rPr lang="en-US" sz="2800" b="1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+</a:t>
                </a:r>
                <a:r>
                  <a:rPr lang="en-US" sz="2800" b="1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14)° and </a:t>
                </a:r>
                <a:r>
                  <a:rPr lang="en-US" sz="2800" b="1" i="1" dirty="0" err="1">
                    <a:solidFill>
                      <a:schemeClr val="tx1"/>
                    </a:solidFill>
                  </a:rPr>
                  <a:t>m</a:t>
                </a:r>
                <a:r>
                  <a:rPr lang="en-US" sz="2800" b="1" dirty="0" err="1">
                    <a:solidFill>
                      <a:schemeClr val="tx1"/>
                    </a:solidFill>
                  </a:rPr>
                  <a:t>∠</a:t>
                </a:r>
                <a:r>
                  <a:rPr lang="en-US" sz="2800" b="1" i="1" dirty="0" err="1">
                    <a:solidFill>
                      <a:schemeClr val="tx1"/>
                    </a:solidFill>
                  </a:rPr>
                  <a:t>DBE</a:t>
                </a:r>
                <a:r>
                  <a:rPr lang="en-US" sz="2800" b="1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=</a:t>
                </a:r>
                <a:r>
                  <a:rPr lang="en-US" sz="2800" b="1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(8</a:t>
                </a:r>
                <a:r>
                  <a:rPr lang="en-US" sz="2800" b="1" i="1" dirty="0">
                    <a:solidFill>
                      <a:schemeClr val="tx1"/>
                    </a:solidFill>
                  </a:rPr>
                  <a:t>x</a:t>
                </a:r>
                <a:r>
                  <a:rPr lang="en-US" sz="2800" b="1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−</a:t>
                </a:r>
                <a:r>
                  <a:rPr lang="en-US" sz="2800" b="1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32)°, find </a:t>
                </a:r>
                <a:r>
                  <a:rPr lang="en-US" sz="2800" b="1" i="1" dirty="0" err="1">
                    <a:solidFill>
                      <a:schemeClr val="tx1"/>
                    </a:solidFill>
                  </a:rPr>
                  <a:t>m</a:t>
                </a:r>
                <a:r>
                  <a:rPr lang="en-US" sz="2800" b="1" dirty="0" err="1">
                    <a:solidFill>
                      <a:schemeClr val="tx1"/>
                    </a:solidFill>
                  </a:rPr>
                  <a:t>∠</a:t>
                </a:r>
                <a:r>
                  <a:rPr lang="en-US" sz="2800" b="1" i="1" dirty="0" err="1">
                    <a:solidFill>
                      <a:schemeClr val="tx1"/>
                    </a:solidFill>
                  </a:rPr>
                  <a:t>DBE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. </a:t>
                </a:r>
                <a:endParaRPr lang="en-US" sz="2800" b="1" i="0" u="none" strike="noStrike" baseline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200E8A8-CE53-D245-9987-63340DF3D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518" y="1774225"/>
                <a:ext cx="6928961" cy="3967356"/>
              </a:xfrm>
              <a:prstGeom prst="rect">
                <a:avLst/>
              </a:prstGeom>
              <a:blipFill>
                <a:blip r:embed="rId2"/>
                <a:stretch>
                  <a:fillRect l="-1759" t="-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08C1333A-EDD2-4B59-9F5F-5E82A6721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21" y="1774225"/>
            <a:ext cx="4119458" cy="277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66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Example 2</a:t>
            </a:r>
            <a:endParaRPr lang="en-US" sz="2800" dirty="0">
              <a:solidFill>
                <a:srgbClr val="33175A"/>
              </a:solidFill>
            </a:endParaRPr>
          </a:p>
          <a:p>
            <a:r>
              <a:rPr lang="en-US" sz="2800" b="0" dirty="0">
                <a:solidFill>
                  <a:schemeClr val="tx1"/>
                </a:solidFill>
              </a:rPr>
              <a:t>Congruent Angles and Angle Bisectors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200E8A8-CE53-D245-9987-63340DF3D0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8517" y="1774225"/>
                <a:ext cx="7277553" cy="396735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ClrTx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55613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5800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dirty="0">
                    <a:solidFill>
                      <a:schemeClr val="tx2"/>
                    </a:solidFill>
                  </a:rPr>
                  <a:t>We can solve for this in two steps. First, solve for </a:t>
                </a:r>
                <a:r>
                  <a:rPr lang="en-US" sz="2800" i="1" dirty="0">
                    <a:solidFill>
                      <a:schemeClr val="tx2"/>
                    </a:solidFill>
                  </a:rPr>
                  <a:t>x</a:t>
                </a:r>
                <a:r>
                  <a:rPr lang="en-US" sz="2800" dirty="0">
                    <a:solidFill>
                      <a:schemeClr val="tx2"/>
                    </a:solidFill>
                  </a:rPr>
                  <a:t>. Then find </a:t>
                </a:r>
                <a:r>
                  <a:rPr lang="en-US" sz="2800" i="1" dirty="0" err="1">
                    <a:solidFill>
                      <a:schemeClr val="tx2"/>
                    </a:solidFill>
                  </a:rPr>
                  <a:t>m</a:t>
                </a:r>
                <a:r>
                  <a:rPr lang="en-US" sz="2800" dirty="0" err="1">
                    <a:solidFill>
                      <a:schemeClr val="tx2"/>
                    </a:solidFill>
                  </a:rPr>
                  <a:t>∠</a:t>
                </a:r>
                <a:r>
                  <a:rPr lang="en-US" sz="2800" i="1" dirty="0" err="1">
                    <a:solidFill>
                      <a:schemeClr val="tx2"/>
                    </a:solidFill>
                  </a:rPr>
                  <a:t>DBE</a:t>
                </a:r>
                <a:r>
                  <a:rPr lang="en-US" sz="2800" dirty="0">
                    <a:solidFill>
                      <a:schemeClr val="tx2"/>
                    </a:solidFill>
                  </a:rPr>
                  <a:t>. </a:t>
                </a:r>
                <a:endParaRPr lang="en-US" sz="2800" b="1" dirty="0"/>
              </a:p>
              <a:p>
                <a:pPr>
                  <a:spcBef>
                    <a:spcPts val="2000"/>
                  </a:spcBef>
                </a:pPr>
                <a:r>
                  <a:rPr lang="en-US" sz="2800" b="1" dirty="0">
                    <a:solidFill>
                      <a:schemeClr val="tx1"/>
                    </a:solidFill>
                  </a:rPr>
                  <a:t>Step 1 Solve for </a:t>
                </a:r>
                <a:r>
                  <a:rPr lang="en-US" sz="2800" b="1" i="1" dirty="0">
                    <a:solidFill>
                      <a:schemeClr val="tx1"/>
                    </a:solidFill>
                  </a:rPr>
                  <a:t>x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sz="2800" dirty="0"/>
                  <a:t>Because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800" b="0" i="1" smtClean="0">
                            <a:latin typeface="Cambria Math" panose="02040503050406030204" pitchFamily="18" charset="0"/>
                          </a:rPr>
                          <m:t>𝐵𝐷</m:t>
                        </m:r>
                      </m:e>
                    </m:acc>
                  </m:oMath>
                </a14:m>
                <a:r>
                  <a:rPr lang="en-US" sz="2800" i="1" dirty="0"/>
                  <a:t> </a:t>
                </a:r>
                <a:r>
                  <a:rPr lang="en-US" sz="2800" dirty="0"/>
                  <a:t>bisects ∠</a:t>
                </a:r>
                <a:r>
                  <a:rPr lang="en-US" sz="2800" i="1" dirty="0"/>
                  <a:t>ABE</a:t>
                </a:r>
                <a:r>
                  <a:rPr lang="en-US" sz="2800" dirty="0"/>
                  <a:t>, ∠</a:t>
                </a:r>
                <a:r>
                  <a:rPr lang="en-US" sz="2800" i="1" dirty="0"/>
                  <a:t>ABD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≅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∠</a:t>
                </a:r>
                <a:r>
                  <a:rPr lang="en-US" sz="2800" i="1" dirty="0"/>
                  <a:t>DBE</a:t>
                </a:r>
                <a:r>
                  <a:rPr lang="en-US" sz="2800" dirty="0"/>
                  <a:t>. By the definition of congruence, the measures of these angles are </a:t>
                </a:r>
                <a:r>
                  <a:rPr lang="en-IN" sz="2800" dirty="0"/>
                  <a:t>equal</a:t>
                </a:r>
                <a:r>
                  <a:rPr lang="en-US" sz="2800" dirty="0"/>
                  <a:t>.</a:t>
                </a:r>
                <a:endParaRPr lang="en-US" sz="2800" b="1" i="0" u="none" strike="noStrike" baseline="0" dirty="0"/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200E8A8-CE53-D245-9987-63340DF3D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517" y="1774225"/>
                <a:ext cx="7277553" cy="3967356"/>
              </a:xfrm>
              <a:prstGeom prst="rect">
                <a:avLst/>
              </a:prstGeom>
              <a:blipFill>
                <a:blip r:embed="rId2"/>
                <a:stretch>
                  <a:fillRect l="-1675" t="-1536" r="-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E53CE01-8FFE-4A2E-89F3-E526112088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21" y="1774225"/>
            <a:ext cx="4119458" cy="277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43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Example 2</a:t>
            </a:r>
            <a:endParaRPr lang="en-US" sz="2800" dirty="0">
              <a:solidFill>
                <a:srgbClr val="33175A"/>
              </a:solidFill>
            </a:endParaRPr>
          </a:p>
          <a:p>
            <a:r>
              <a:rPr lang="en-US" sz="2800" b="0" dirty="0">
                <a:solidFill>
                  <a:schemeClr val="tx1"/>
                </a:solidFill>
              </a:rPr>
              <a:t>Congruent Angles and Angle Bisectors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087485"/>
              </p:ext>
            </p:extLst>
          </p:nvPr>
        </p:nvGraphicFramePr>
        <p:xfrm>
          <a:off x="593164" y="1774225"/>
          <a:ext cx="9962777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883373545"/>
                    </a:ext>
                  </a:extLst>
                </a:gridCol>
                <a:gridCol w="5898777">
                  <a:extLst>
                    <a:ext uri="{9D8B030D-6E8A-4147-A177-3AD203B41FA5}">
                      <a16:colId xmlns:a16="http://schemas.microsoft.com/office/drawing/2014/main" val="33969503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2800" b="0" i="1" u="none" strike="noStrike" kern="1200" baseline="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IN" sz="2800" b="0" i="0" u="none" strike="noStrike" kern="1200" baseline="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∠</a:t>
                      </a:r>
                      <a:r>
                        <a:rPr lang="en-IN" sz="2800" b="0" i="1" u="none" strike="noStrike" kern="1200" baseline="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ABD</a:t>
                      </a:r>
                      <a:r>
                        <a:rPr lang="en-IN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= </a:t>
                      </a:r>
                      <a:r>
                        <a:rPr lang="en-IN" sz="2800" b="0" i="1" u="none" strike="noStrike" kern="1200" baseline="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IN" sz="2800" b="0" i="0" u="none" strike="noStrike" kern="1200" baseline="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∠</a:t>
                      </a:r>
                      <a:r>
                        <a:rPr lang="en-IN" sz="2800" b="0" i="1" u="none" strike="noStrike" kern="1200" baseline="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DBE</a:t>
                      </a:r>
                      <a:r>
                        <a:rPr lang="en-IN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28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Definition of congruent angles</a:t>
                      </a:r>
                      <a:endParaRPr lang="en-IN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91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(4</a:t>
                      </a:r>
                      <a:r>
                        <a:rPr lang="en-IN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x </a:t>
                      </a:r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+ 14)° = (8</a:t>
                      </a:r>
                      <a:r>
                        <a:rPr lang="en-IN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x </a:t>
                      </a:r>
                      <a:r>
                        <a:rPr lang="en-IN" sz="2800" b="0" i="1" u="none" strike="noStrike" kern="1200" baseline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−</a:t>
                      </a:r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32)° </a:t>
                      </a:r>
                      <a:endParaRPr lang="en-IN" sz="28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28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Substitution </a:t>
                      </a:r>
                      <a:endParaRPr lang="en-IN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57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         14° = 4</a:t>
                      </a:r>
                      <a:r>
                        <a:rPr lang="en-IN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° </a:t>
                      </a:r>
                      <a:r>
                        <a:rPr lang="en-IN" sz="2800" b="0" i="1" u="none" strike="noStrike" kern="1200" baseline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−</a:t>
                      </a:r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32° </a:t>
                      </a:r>
                      <a:endParaRPr lang="en-IN" sz="28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Subtract 4</a:t>
                      </a:r>
                      <a:r>
                        <a:rPr lang="en-US" sz="2800" b="0" i="1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2800" b="1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° </a:t>
                      </a:r>
                      <a:r>
                        <a:rPr lang="en-US" sz="28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from each side. </a:t>
                      </a:r>
                      <a:endParaRPr lang="en-IN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48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46° = 4</a:t>
                      </a:r>
                      <a:r>
                        <a:rPr lang="en-IN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° </a:t>
                      </a:r>
                      <a:endParaRPr lang="en-IN" sz="28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Add 32</a:t>
                      </a:r>
                      <a:r>
                        <a:rPr lang="en-US" sz="2800" b="1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° </a:t>
                      </a:r>
                      <a:r>
                        <a:rPr lang="en-US" sz="28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to each side. </a:t>
                      </a:r>
                      <a:endParaRPr lang="en-IN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3433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          11.5 = </a:t>
                      </a:r>
                      <a:r>
                        <a:rPr lang="en-IN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en-IN" sz="28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Divide each side by 4</a:t>
                      </a:r>
                      <a:r>
                        <a:rPr lang="en-US" sz="2800" b="1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sz="28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N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403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6841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Example 2</a:t>
            </a:r>
            <a:endParaRPr lang="en-US" sz="2800" dirty="0">
              <a:solidFill>
                <a:srgbClr val="33175A"/>
              </a:solidFill>
            </a:endParaRPr>
          </a:p>
          <a:p>
            <a:r>
              <a:rPr lang="en-US" sz="2800" b="0" dirty="0">
                <a:solidFill>
                  <a:schemeClr val="tx1"/>
                </a:solidFill>
              </a:rPr>
              <a:t>Congruent Angles and Angle Bisectors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977807"/>
              </p:ext>
            </p:extLst>
          </p:nvPr>
        </p:nvGraphicFramePr>
        <p:xfrm>
          <a:off x="593164" y="3445017"/>
          <a:ext cx="7884086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8765">
                  <a:extLst>
                    <a:ext uri="{9D8B030D-6E8A-4147-A177-3AD203B41FA5}">
                      <a16:colId xmlns:a16="http://schemas.microsoft.com/office/drawing/2014/main" val="1883373545"/>
                    </a:ext>
                  </a:extLst>
                </a:gridCol>
                <a:gridCol w="3125321">
                  <a:extLst>
                    <a:ext uri="{9D8B030D-6E8A-4147-A177-3AD203B41FA5}">
                      <a16:colId xmlns:a16="http://schemas.microsoft.com/office/drawing/2014/main" val="33969503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sz="2800" b="0" i="1" u="none" strike="noStrike" kern="1200" baseline="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IN" sz="2800" b="0" i="0" u="none" strike="noStrike" kern="1200" baseline="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∠</a:t>
                      </a:r>
                      <a:r>
                        <a:rPr lang="en-IN" sz="2800" b="0" i="1" u="none" strike="noStrike" kern="1200" baseline="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DBE</a:t>
                      </a:r>
                      <a:r>
                        <a:rPr lang="en-IN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= (8</a:t>
                      </a:r>
                      <a:r>
                        <a:rPr lang="en-IN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x </a:t>
                      </a:r>
                      <a:r>
                        <a:rPr lang="en-IN" sz="2800" b="0" i="1" u="none" strike="noStrike" kern="1200" baseline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−</a:t>
                      </a:r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32)° </a:t>
                      </a:r>
                      <a:endParaRPr lang="en-IN" sz="28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28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Given</a:t>
                      </a:r>
                      <a:endParaRPr lang="en-IN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91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= [8(11.5) </a:t>
                      </a:r>
                      <a:r>
                        <a:rPr lang="en-IN" sz="2800" b="0" i="1" u="none" strike="noStrike" kern="1200" baseline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−</a:t>
                      </a:r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32]° </a:t>
                      </a:r>
                      <a:endParaRPr lang="en-IN" sz="28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28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Substitute.</a:t>
                      </a:r>
                      <a:endParaRPr lang="en-IN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57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= 92°</a:t>
                      </a:r>
                      <a:r>
                        <a:rPr lang="en-IN" sz="2800" b="0" i="1" u="none" strike="noStrike" kern="1200" baseline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−</a:t>
                      </a:r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32° or 60°</a:t>
                      </a:r>
                      <a:endParaRPr lang="en-IN" sz="28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2800" b="0" i="0" u="none" strike="noStrike" kern="1200" baseline="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Simplify. </a:t>
                      </a:r>
                    </a:p>
                    <a:p>
                      <a:endParaRPr lang="en-IN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48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b="0" i="1" u="none" strike="noStrike" kern="1200" baseline="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IN" sz="2800" b="0" i="0" u="none" strike="noStrike" kern="1200" baseline="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∠</a:t>
                      </a:r>
                      <a:r>
                        <a:rPr lang="en-IN" sz="2800" b="0" i="1" u="none" strike="noStrike" kern="1200" baseline="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DBE</a:t>
                      </a:r>
                      <a:r>
                        <a:rPr lang="en-IN" sz="2800" b="0" i="1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= 60°</a:t>
                      </a:r>
                      <a:endParaRPr lang="en-IN" sz="28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3433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IN" sz="28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403244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459873" y="1512615"/>
            <a:ext cx="6947606" cy="1577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Step 2 </a:t>
            </a:r>
            <a:r>
              <a:rPr lang="en-US" sz="2800" b="1" dirty="0"/>
              <a:t>Find the angle measure. </a:t>
            </a:r>
          </a:p>
          <a:p>
            <a:pPr>
              <a:spcBef>
                <a:spcPts val="1500"/>
              </a:spcBef>
            </a:pPr>
            <a:r>
              <a:rPr lang="en-US" sz="2800" dirty="0">
                <a:solidFill>
                  <a:schemeClr val="tx2"/>
                </a:solidFill>
              </a:rPr>
              <a:t>Because we are asked to find </a:t>
            </a:r>
            <a:r>
              <a:rPr lang="en-US" sz="2800" i="1" dirty="0" err="1">
                <a:solidFill>
                  <a:schemeClr val="tx2"/>
                </a:solidFill>
              </a:rPr>
              <a:t>m</a:t>
            </a:r>
            <a:r>
              <a:rPr lang="en-US" sz="2800" dirty="0" err="1">
                <a:solidFill>
                  <a:schemeClr val="tx2"/>
                </a:solidFill>
              </a:rPr>
              <a:t>∠</a:t>
            </a:r>
            <a:r>
              <a:rPr lang="en-US" sz="2800" i="1" dirty="0" err="1">
                <a:solidFill>
                  <a:schemeClr val="tx2"/>
                </a:solidFill>
              </a:rPr>
              <a:t>DBE</a:t>
            </a:r>
            <a:r>
              <a:rPr lang="en-US" sz="2800" dirty="0">
                <a:solidFill>
                  <a:schemeClr val="tx2"/>
                </a:solidFill>
              </a:rPr>
              <a:t>, we substitute 11.5 for </a:t>
            </a:r>
            <a:r>
              <a:rPr lang="en-US" sz="2800" i="1" dirty="0">
                <a:solidFill>
                  <a:schemeClr val="tx2"/>
                </a:solidFill>
              </a:rPr>
              <a:t>x </a:t>
            </a:r>
            <a:r>
              <a:rPr lang="en-US" sz="2800" dirty="0">
                <a:solidFill>
                  <a:schemeClr val="tx2"/>
                </a:solidFill>
              </a:rPr>
              <a:t>in the expression. </a:t>
            </a:r>
            <a:endParaRPr lang="en-IN" sz="2800" b="1" dirty="0">
              <a:solidFill>
                <a:schemeClr val="tx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E8836F-5FB8-470B-B477-B60FAA86F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21" y="1774225"/>
            <a:ext cx="4119458" cy="277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6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Example 2</a:t>
            </a:r>
            <a:endParaRPr lang="en-US" sz="2800" dirty="0">
              <a:solidFill>
                <a:srgbClr val="33175A"/>
              </a:solidFill>
            </a:endParaRPr>
          </a:p>
          <a:p>
            <a:r>
              <a:rPr lang="en-US" sz="2800" b="0" dirty="0">
                <a:solidFill>
                  <a:schemeClr val="tx1"/>
                </a:solidFill>
              </a:rPr>
              <a:t>Congruent Angles and Angle Bisectors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83F3EB91-17DF-D044-83E2-63ED6DCD30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9873" y="1707845"/>
                <a:ext cx="7568022" cy="333480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ClrTx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55613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5800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 i="0" u="none" strike="noStrike" baseline="0" dirty="0">
                    <a:solidFill>
                      <a:schemeClr val="tx1"/>
                    </a:solidFill>
                  </a:rPr>
                  <a:t>Check</a:t>
                </a:r>
              </a:p>
              <a:p>
                <a:r>
                  <a:rPr lang="en-US" sz="2800" dirty="0"/>
                  <a:t>In the figure,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800" b="0" i="1" smtClean="0">
                            <a:latin typeface="Cambria Math" panose="02040503050406030204" pitchFamily="18" charset="0"/>
                          </a:rPr>
                          <m:t>𝐾𝐽</m:t>
                        </m:r>
                      </m:e>
                    </m:acc>
                  </m:oMath>
                </a14:m>
                <a:r>
                  <a:rPr lang="en-US" sz="2800" i="1" dirty="0"/>
                  <a:t> </a:t>
                </a:r>
                <a:r>
                  <a:rPr lang="en-US" sz="2800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8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IN" sz="2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</m:oMath>
                </a14:m>
                <a:r>
                  <a:rPr lang="en-US" sz="2800" i="1" dirty="0"/>
                  <a:t> </a:t>
                </a:r>
                <a:r>
                  <a:rPr lang="en-US" sz="2800" dirty="0"/>
                  <a:t>are opposite rays,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8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IN" sz="2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acc>
                  </m:oMath>
                </a14:m>
                <a:r>
                  <a:rPr lang="en-US" sz="2800" i="1" dirty="0"/>
                  <a:t> </a:t>
                </a:r>
                <a:r>
                  <a:rPr lang="en-US" sz="2800" dirty="0"/>
                  <a:t>bisects ∠</a:t>
                </a:r>
                <a:r>
                  <a:rPr lang="en-US" sz="2800" i="1" dirty="0"/>
                  <a:t>JKL</a:t>
                </a:r>
                <a:r>
                  <a:rPr lang="en-US" sz="2800" dirty="0"/>
                  <a:t>. If </a:t>
                </a:r>
                <a:r>
                  <a:rPr lang="en-US" sz="2800" i="1" dirty="0" err="1"/>
                  <a:t>m</a:t>
                </a:r>
                <a:r>
                  <a:rPr lang="en-US" sz="2800" dirty="0" err="1"/>
                  <a:t>∠</a:t>
                </a:r>
                <a:r>
                  <a:rPr lang="en-US" sz="2800" i="1" dirty="0" err="1"/>
                  <a:t>JKN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=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(8</a:t>
                </a:r>
                <a:r>
                  <a:rPr lang="en-US" sz="2800" i="1" dirty="0"/>
                  <a:t>x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IN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−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13)</a:t>
                </a:r>
                <a:r>
                  <a:rPr lang="en-US" sz="2800" b="1" dirty="0"/>
                  <a:t>° </a:t>
                </a:r>
                <a:r>
                  <a:rPr lang="en-US" sz="2800" dirty="0"/>
                  <a:t>and </a:t>
                </a:r>
                <a:r>
                  <a:rPr lang="en-US" sz="2800" i="1" dirty="0" err="1"/>
                  <a:t>m</a:t>
                </a:r>
                <a:r>
                  <a:rPr lang="en-US" sz="2800" dirty="0" err="1"/>
                  <a:t>∠</a:t>
                </a:r>
                <a:r>
                  <a:rPr lang="en-US" sz="2800" i="1" dirty="0" err="1"/>
                  <a:t>NKL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=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(6</a:t>
                </a:r>
                <a:r>
                  <a:rPr lang="en-US" sz="2800" i="1" dirty="0"/>
                  <a:t>x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+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11)</a:t>
                </a:r>
                <a:r>
                  <a:rPr lang="en-US" sz="2800" b="1" dirty="0"/>
                  <a:t>°</a:t>
                </a:r>
                <a:r>
                  <a:rPr lang="en-US" sz="2800" dirty="0"/>
                  <a:t>, find </a:t>
                </a:r>
                <a:r>
                  <a:rPr lang="en-US" sz="2800" i="1" dirty="0" err="1"/>
                  <a:t>m</a:t>
                </a:r>
                <a:r>
                  <a:rPr lang="en-US" sz="2800" dirty="0" err="1"/>
                  <a:t>∠</a:t>
                </a:r>
                <a:r>
                  <a:rPr lang="en-US" sz="2800" i="1" dirty="0" err="1"/>
                  <a:t>JKN</a:t>
                </a:r>
                <a:r>
                  <a:rPr lang="en-US" sz="2800" dirty="0"/>
                  <a:t>. 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83F3EB91-17DF-D044-83E2-63ED6DCD30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73" y="1707845"/>
                <a:ext cx="7568022" cy="3334801"/>
              </a:xfrm>
              <a:prstGeom prst="rect">
                <a:avLst/>
              </a:prstGeom>
              <a:blipFill>
                <a:blip r:embed="rId2"/>
                <a:stretch>
                  <a:fillRect l="-1610" t="-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895" y="2204195"/>
            <a:ext cx="2300328" cy="385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48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Example 2</a:t>
            </a:r>
            <a:endParaRPr lang="en-US" sz="2800" dirty="0">
              <a:solidFill>
                <a:srgbClr val="33175A"/>
              </a:solidFill>
            </a:endParaRPr>
          </a:p>
          <a:p>
            <a:r>
              <a:rPr lang="en-US" sz="2800" b="0" dirty="0">
                <a:solidFill>
                  <a:schemeClr val="tx1"/>
                </a:solidFill>
              </a:rPr>
              <a:t>Congruent Angles and Angle Bisectors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83F3EB91-17DF-D044-83E2-63ED6DCD30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9873" y="1707845"/>
                <a:ext cx="7568022" cy="333480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ClrTx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55613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5800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 i="0" u="none" strike="noStrike" baseline="0" dirty="0">
                    <a:solidFill>
                      <a:schemeClr val="tx1"/>
                    </a:solidFill>
                  </a:rPr>
                  <a:t>Check</a:t>
                </a:r>
              </a:p>
              <a:p>
                <a:r>
                  <a:rPr lang="en-US" sz="2800" dirty="0"/>
                  <a:t>In the figure,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800" i="1">
                            <a:latin typeface="Cambria Math" panose="02040503050406030204" pitchFamily="18" charset="0"/>
                          </a:rPr>
                          <m:t>𝐾𝐽</m:t>
                        </m:r>
                      </m:e>
                    </m:acc>
                  </m:oMath>
                </a14:m>
                <a:r>
                  <a:rPr lang="en-US" sz="2800" i="1" dirty="0"/>
                  <a:t> </a:t>
                </a:r>
                <a:r>
                  <a:rPr lang="en-US" sz="2800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800" i="1">
                            <a:latin typeface="Cambria Math" panose="02040503050406030204" pitchFamily="18" charset="0"/>
                          </a:rPr>
                          <m:t>𝐾𝑀</m:t>
                        </m:r>
                      </m:e>
                    </m:acc>
                  </m:oMath>
                </a14:m>
                <a:r>
                  <a:rPr lang="en-US" sz="2800" i="1" dirty="0"/>
                  <a:t> </a:t>
                </a:r>
                <a:r>
                  <a:rPr lang="en-US" sz="2800" dirty="0"/>
                  <a:t>are opposite rays,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800" i="1">
                            <a:latin typeface="Cambria Math" panose="02040503050406030204" pitchFamily="18" charset="0"/>
                          </a:rPr>
                          <m:t>𝐾𝑁</m:t>
                        </m:r>
                      </m:e>
                    </m:acc>
                  </m:oMath>
                </a14:m>
                <a:r>
                  <a:rPr lang="en-US" sz="2800" i="1" dirty="0"/>
                  <a:t> </a:t>
                </a:r>
                <a:r>
                  <a:rPr lang="en-US" sz="2800" dirty="0"/>
                  <a:t>bisects ∠</a:t>
                </a:r>
                <a:r>
                  <a:rPr lang="en-US" sz="2800" i="1" dirty="0"/>
                  <a:t>JKL</a:t>
                </a:r>
                <a:r>
                  <a:rPr lang="en-US" sz="2800" dirty="0"/>
                  <a:t>. If </a:t>
                </a:r>
                <a:r>
                  <a:rPr lang="en-US" sz="2800" i="1" dirty="0" err="1"/>
                  <a:t>m</a:t>
                </a:r>
                <a:r>
                  <a:rPr lang="en-US" sz="2800" dirty="0" err="1"/>
                  <a:t>∠</a:t>
                </a:r>
                <a:r>
                  <a:rPr lang="en-US" sz="2800" i="1" dirty="0" err="1"/>
                  <a:t>JKN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=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(8</a:t>
                </a:r>
                <a:r>
                  <a:rPr lang="en-US" sz="2800" i="1" dirty="0"/>
                  <a:t>x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IN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−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13)</a:t>
                </a:r>
                <a:r>
                  <a:rPr lang="en-US" sz="2800" b="1" dirty="0"/>
                  <a:t>° </a:t>
                </a:r>
                <a:r>
                  <a:rPr lang="en-US" sz="2800" dirty="0"/>
                  <a:t>and </a:t>
                </a:r>
                <a:r>
                  <a:rPr lang="en-US" sz="2800" i="1" dirty="0" err="1"/>
                  <a:t>m</a:t>
                </a:r>
                <a:r>
                  <a:rPr lang="en-US" sz="2800" dirty="0" err="1"/>
                  <a:t>∠</a:t>
                </a:r>
                <a:r>
                  <a:rPr lang="en-US" sz="2800" i="1" dirty="0" err="1"/>
                  <a:t>NKL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=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(6</a:t>
                </a:r>
                <a:r>
                  <a:rPr lang="en-US" sz="2800" i="1" dirty="0"/>
                  <a:t>x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+</a:t>
                </a:r>
                <a:r>
                  <a:rPr lang="en-US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US" sz="2800" dirty="0"/>
                  <a:t>11)</a:t>
                </a:r>
                <a:r>
                  <a:rPr lang="en-US" sz="2800" b="1" dirty="0"/>
                  <a:t>°</a:t>
                </a:r>
                <a:r>
                  <a:rPr lang="en-US" sz="2800" dirty="0"/>
                  <a:t>, find </a:t>
                </a:r>
                <a:r>
                  <a:rPr lang="en-US" sz="2800" i="1" dirty="0" err="1"/>
                  <a:t>m</a:t>
                </a:r>
                <a:r>
                  <a:rPr lang="en-US" sz="2800" dirty="0" err="1"/>
                  <a:t>∠</a:t>
                </a:r>
                <a:r>
                  <a:rPr lang="en-US" sz="2800" i="1" dirty="0" err="1"/>
                  <a:t>JKN</a:t>
                </a:r>
                <a:r>
                  <a:rPr lang="en-US" sz="2800" dirty="0"/>
                  <a:t>. </a:t>
                </a:r>
                <a:br>
                  <a:rPr lang="en-US" sz="2800" dirty="0"/>
                </a:br>
                <a:endParaRPr lang="en-US" sz="2800" dirty="0"/>
              </a:p>
              <a:p>
                <a:r>
                  <a:rPr lang="en-IN" sz="2800" i="1" dirty="0" err="1">
                    <a:solidFill>
                      <a:srgbClr val="FF0000"/>
                    </a:solidFill>
                  </a:rPr>
                  <a:t>m</a:t>
                </a:r>
                <a:r>
                  <a:rPr lang="en-IN" sz="2800" dirty="0" err="1">
                    <a:solidFill>
                      <a:srgbClr val="FF0000"/>
                    </a:solidFill>
                  </a:rPr>
                  <a:t>∠</a:t>
                </a:r>
                <a:r>
                  <a:rPr lang="en-IN" sz="2800" i="1" dirty="0" err="1">
                    <a:solidFill>
                      <a:srgbClr val="FF0000"/>
                    </a:solidFill>
                  </a:rPr>
                  <a:t>JKN</a:t>
                </a:r>
                <a:r>
                  <a:rPr lang="en-US" sz="2800" i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IN" sz="2800" dirty="0">
                    <a:solidFill>
                      <a:srgbClr val="FF0000"/>
                    </a:solidFill>
                  </a:rPr>
                  <a:t>=</a:t>
                </a:r>
                <a:r>
                  <a:rPr lang="en-US" sz="2800" i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lang="en-IN" sz="2800" dirty="0">
                    <a:solidFill>
                      <a:srgbClr val="FF0000"/>
                    </a:solidFill>
                  </a:rPr>
                  <a:t>83° </a:t>
                </a:r>
              </a:p>
              <a:p>
                <a:r>
                  <a:rPr lang="en-IN" sz="2800" dirty="0"/>
                  <a:t> </a:t>
                </a:r>
                <a:endParaRPr lang="en-US" sz="2800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83F3EB91-17DF-D044-83E2-63ED6DCD30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73" y="1707845"/>
                <a:ext cx="7568022" cy="3334801"/>
              </a:xfrm>
              <a:prstGeom prst="rect">
                <a:avLst/>
              </a:prstGeom>
              <a:blipFill>
                <a:blip r:embed="rId3"/>
                <a:stretch>
                  <a:fillRect l="-1610" t="-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895" y="2204195"/>
            <a:ext cx="2300328" cy="385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333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Learn</a:t>
            </a:r>
            <a:br>
              <a:rPr lang="en-US" sz="2800" dirty="0">
                <a:solidFill>
                  <a:srgbClr val="33175A"/>
                </a:solidFill>
              </a:rPr>
            </a:br>
            <a:r>
              <a:rPr lang="en-IN" sz="2800" b="0" dirty="0">
                <a:solidFill>
                  <a:schemeClr val="tx1"/>
                </a:solidFill>
              </a:rPr>
              <a:t>Special Angle Pairs </a:t>
            </a:r>
            <a:endParaRPr lang="en-US" sz="2800" b="0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B302D31-0AB9-43FA-831F-713D47FA9E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527370"/>
              </p:ext>
            </p:extLst>
          </p:nvPr>
        </p:nvGraphicFramePr>
        <p:xfrm>
          <a:off x="609600" y="1613746"/>
          <a:ext cx="11074400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1733">
                  <a:extLst>
                    <a:ext uri="{9D8B030D-6E8A-4147-A177-3AD203B41FA5}">
                      <a16:colId xmlns:a16="http://schemas.microsoft.com/office/drawing/2014/main" val="3016372946"/>
                    </a:ext>
                  </a:extLst>
                </a:gridCol>
                <a:gridCol w="3610187">
                  <a:extLst>
                    <a:ext uri="{9D8B030D-6E8A-4147-A177-3AD203B41FA5}">
                      <a16:colId xmlns:a16="http://schemas.microsoft.com/office/drawing/2014/main" val="587113355"/>
                    </a:ext>
                  </a:extLst>
                </a:gridCol>
                <a:gridCol w="3332480">
                  <a:extLst>
                    <a:ext uri="{9D8B030D-6E8A-4147-A177-3AD203B41FA5}">
                      <a16:colId xmlns:a16="http://schemas.microsoft.com/office/drawing/2014/main" val="409270399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Special Angle Pairs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915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Special Angle Pair Definition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Examples</a:t>
                      </a:r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Nonexamples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4891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Adjacent angles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are two angles that lie in the same plane, have a common vertex and a common side, but have no common interior points.</a:t>
                      </a:r>
                      <a:endParaRPr lang="en-IN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  <a:p>
                      <a:endParaRPr lang="en-US" sz="2800" dirty="0"/>
                    </a:p>
                    <a:p>
                      <a:endParaRPr lang="en-US" sz="2800" dirty="0"/>
                    </a:p>
                    <a:p>
                      <a:endParaRPr lang="en-US" sz="2800" dirty="0"/>
                    </a:p>
                    <a:p>
                      <a:endParaRPr lang="en-US" sz="2800" dirty="0"/>
                    </a:p>
                    <a:p>
                      <a:pPr algn="l"/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∠1 and ∠2 are adjacent angles.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7848413"/>
                  </a:ext>
                </a:extLst>
              </a:tr>
            </a:tbl>
          </a:graphicData>
        </a:graphic>
      </p:graphicFrame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00A5180A-EFB8-4437-A7D2-285CA8E1C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419" y="3429000"/>
            <a:ext cx="2968351" cy="1546016"/>
          </a:xfrm>
          <a:prstGeom prst="rect">
            <a:avLst/>
          </a:prstGeom>
        </p:spPr>
      </p:pic>
      <p:pic>
        <p:nvPicPr>
          <p:cNvPr id="7" name="Picture 6" descr="A picture containing laser, dark, light&#10;&#10;Description automatically generated">
            <a:extLst>
              <a:ext uri="{FF2B5EF4-FFF2-40B4-BE49-F238E27FC236}">
                <a16:creationId xmlns:a16="http://schemas.microsoft.com/office/drawing/2014/main" id="{18F25BB5-AB1F-486C-9B7E-54C76B3C5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066" y="3334045"/>
            <a:ext cx="2358758" cy="214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449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Learn</a:t>
            </a:r>
            <a:br>
              <a:rPr lang="en-US" sz="2800" dirty="0">
                <a:solidFill>
                  <a:srgbClr val="33175A"/>
                </a:solidFill>
              </a:rPr>
            </a:br>
            <a:r>
              <a:rPr lang="en-IN" sz="2800" b="0" dirty="0">
                <a:solidFill>
                  <a:schemeClr val="tx1"/>
                </a:solidFill>
              </a:rPr>
              <a:t>Special Angle Pairs </a:t>
            </a:r>
            <a:endParaRPr lang="en-US" sz="2800" b="0" dirty="0">
              <a:solidFill>
                <a:schemeClr val="tx1"/>
              </a:solidFill>
            </a:endParaRPr>
          </a:p>
        </p:txBody>
      </p:sp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55167B6F-1FFE-4891-B04B-3E349D1A1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206482"/>
              </p:ext>
            </p:extLst>
          </p:nvPr>
        </p:nvGraphicFramePr>
        <p:xfrm>
          <a:off x="459873" y="1331735"/>
          <a:ext cx="11460480" cy="5046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9040">
                  <a:extLst>
                    <a:ext uri="{9D8B030D-6E8A-4147-A177-3AD203B41FA5}">
                      <a16:colId xmlns:a16="http://schemas.microsoft.com/office/drawing/2014/main" val="3016372946"/>
                    </a:ext>
                  </a:extLst>
                </a:gridCol>
                <a:gridCol w="3341702">
                  <a:extLst>
                    <a:ext uri="{9D8B030D-6E8A-4147-A177-3AD203B41FA5}">
                      <a16:colId xmlns:a16="http://schemas.microsoft.com/office/drawing/2014/main" val="587113355"/>
                    </a:ext>
                  </a:extLst>
                </a:gridCol>
                <a:gridCol w="3099738">
                  <a:extLst>
                    <a:ext uri="{9D8B030D-6E8A-4147-A177-3AD203B41FA5}">
                      <a16:colId xmlns:a16="http://schemas.microsoft.com/office/drawing/2014/main" val="409270399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Special Angle Pairs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915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Special Angle Pair Definition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Examples</a:t>
                      </a:r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Nonexamples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4891755"/>
                  </a:ext>
                </a:extLst>
              </a:tr>
              <a:tr h="179627">
                <a:tc>
                  <a:txBody>
                    <a:bodyPr/>
                    <a:lstStyle/>
                    <a:p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linear pair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is a pair of adjacent angles with noncommon sides that are opposite rays. </a:t>
                      </a:r>
                      <a:b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en-US" sz="2800" b="0" i="0" u="none" strike="noStrike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2"/>
                        </a:solidFill>
                      </a:endParaRPr>
                    </a:p>
                    <a:p>
                      <a:endParaRPr lang="en-US" sz="2800" dirty="0">
                        <a:solidFill>
                          <a:schemeClr val="tx2"/>
                        </a:solidFill>
                      </a:endParaRPr>
                    </a:p>
                    <a:p>
                      <a:endParaRPr lang="en-US" sz="2800" dirty="0">
                        <a:solidFill>
                          <a:schemeClr val="tx2"/>
                        </a:solidFill>
                      </a:endParaRPr>
                    </a:p>
                    <a:p>
                      <a:pPr algn="l"/>
                      <a:r>
                        <a:rPr lang="en-US" sz="2400" dirty="0">
                          <a:solidFill>
                            <a:schemeClr val="tx2"/>
                          </a:solidFill>
                        </a:rPr>
                        <a:t>∠1 and ∠2 are a linear pair.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7848413"/>
                  </a:ext>
                </a:extLst>
              </a:tr>
              <a:tr h="17854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The sum of the angle measures is 180</a:t>
                      </a:r>
                      <a:r>
                        <a:rPr lang="en-US" sz="2800" b="1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4171326"/>
                  </a:ext>
                </a:extLst>
              </a:tr>
            </a:tbl>
          </a:graphicData>
        </a:graphic>
      </p:graphicFrame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BEF199C3-CF07-4332-98D4-E67410AF7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847" y="2482886"/>
            <a:ext cx="2872481" cy="1074353"/>
          </a:xfrm>
          <a:prstGeom prst="rect">
            <a:avLst/>
          </a:prstGeom>
        </p:spPr>
      </p:pic>
      <p:pic>
        <p:nvPicPr>
          <p:cNvPr id="15" name="Picture 14" descr="Shape&#10;&#10;Description automatically generated">
            <a:extLst>
              <a:ext uri="{FF2B5EF4-FFF2-40B4-BE49-F238E27FC236}">
                <a16:creationId xmlns:a16="http://schemas.microsoft.com/office/drawing/2014/main" id="{AEA8D4AA-247E-4203-84EE-8CF229FD1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580" y="3224086"/>
            <a:ext cx="2649020" cy="1492880"/>
          </a:xfrm>
          <a:prstGeom prst="rect">
            <a:avLst/>
          </a:prstGeom>
        </p:spPr>
      </p:pic>
      <p:pic>
        <p:nvPicPr>
          <p:cNvPr id="16" name="Picture 15" descr="A picture containing player&#10;&#10;Description automatically generated">
            <a:extLst>
              <a:ext uri="{FF2B5EF4-FFF2-40B4-BE49-F238E27FC236}">
                <a16:creationId xmlns:a16="http://schemas.microsoft.com/office/drawing/2014/main" id="{47082D55-9EF2-48AA-BE79-A3093B004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430" y="4834750"/>
            <a:ext cx="2608898" cy="138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50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Learn</a:t>
            </a:r>
            <a:br>
              <a:rPr lang="en-US" sz="2800" dirty="0">
                <a:solidFill>
                  <a:srgbClr val="33175A"/>
                </a:solidFill>
              </a:rPr>
            </a:br>
            <a:r>
              <a:rPr lang="en-IN" sz="2800" b="0" dirty="0">
                <a:solidFill>
                  <a:schemeClr val="tx1"/>
                </a:solidFill>
              </a:rPr>
              <a:t>Special Angle Pairs </a:t>
            </a:r>
            <a:endParaRPr lang="en-US" sz="2800" b="0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B302D31-0AB9-43FA-831F-713D47FA9E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602134"/>
              </p:ext>
            </p:extLst>
          </p:nvPr>
        </p:nvGraphicFramePr>
        <p:xfrm>
          <a:off x="609600" y="1613746"/>
          <a:ext cx="11074400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5493">
                  <a:extLst>
                    <a:ext uri="{9D8B030D-6E8A-4147-A177-3AD203B41FA5}">
                      <a16:colId xmlns:a16="http://schemas.microsoft.com/office/drawing/2014/main" val="3016372946"/>
                    </a:ext>
                  </a:extLst>
                </a:gridCol>
                <a:gridCol w="3846427">
                  <a:extLst>
                    <a:ext uri="{9D8B030D-6E8A-4147-A177-3AD203B41FA5}">
                      <a16:colId xmlns:a16="http://schemas.microsoft.com/office/drawing/2014/main" val="587113355"/>
                    </a:ext>
                  </a:extLst>
                </a:gridCol>
                <a:gridCol w="3332480">
                  <a:extLst>
                    <a:ext uri="{9D8B030D-6E8A-4147-A177-3AD203B41FA5}">
                      <a16:colId xmlns:a16="http://schemas.microsoft.com/office/drawing/2014/main" val="409270399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Special Angle Pairs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915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Special Angle Pair Definition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Examples</a:t>
                      </a:r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Nonexamples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4891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Vertical angles </a:t>
                      </a: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are the two nonadjacent angles formed by two intersecting lines. </a:t>
                      </a:r>
                      <a:b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en-US" sz="2800" b="0" i="0" u="none" strike="noStrike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IN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Vertical angles are congruent. </a:t>
                      </a:r>
                      <a:r>
                        <a:rPr lang="en-IN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  <a:p>
                      <a:endParaRPr lang="en-US" sz="2800" dirty="0"/>
                    </a:p>
                    <a:p>
                      <a:endParaRPr lang="en-US" sz="28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8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∠1 and ∠3 are vertical angles. ∠2 and ∠4 are vertical angles.</a:t>
                      </a:r>
                      <a:endParaRPr lang="en-IN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7848413"/>
                  </a:ext>
                </a:extLst>
              </a:tr>
            </a:tbl>
          </a:graphicData>
        </a:graphic>
      </p:graphicFrame>
      <p:pic>
        <p:nvPicPr>
          <p:cNvPr id="5" name="Picture 4" descr="A picture containing laser, indoor, computer, dark&#10;&#10;Description automatically generated">
            <a:extLst>
              <a:ext uri="{FF2B5EF4-FFF2-40B4-BE49-F238E27FC236}">
                <a16:creationId xmlns:a16="http://schemas.microsoft.com/office/drawing/2014/main" id="{CFCFFE8B-5E4D-43A4-8077-54439DEC0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67" y="3299170"/>
            <a:ext cx="2771272" cy="1176001"/>
          </a:xfrm>
          <a:prstGeom prst="rect">
            <a:avLst/>
          </a:prstGeom>
        </p:spPr>
      </p:pic>
      <p:pic>
        <p:nvPicPr>
          <p:cNvPr id="10" name="Picture 9" descr="Shape, polygon&#10;&#10;Description automatically generated">
            <a:extLst>
              <a:ext uri="{FF2B5EF4-FFF2-40B4-BE49-F238E27FC236}">
                <a16:creationId xmlns:a16="http://schemas.microsoft.com/office/drawing/2014/main" id="{7501D2E9-BABA-4747-9D98-5059B3E53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460" y="3429000"/>
            <a:ext cx="2645680" cy="221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60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3BC5CB4B-57E8-40CD-81AB-A3D89C6D1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1779" y="1024935"/>
            <a:ext cx="4460110" cy="3327107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F3EB91-17DF-D044-83E2-63ED6DCD3089}"/>
              </a:ext>
            </a:extLst>
          </p:cNvPr>
          <p:cNvSpPr txBox="1">
            <a:spLocks/>
          </p:cNvSpPr>
          <p:nvPr/>
        </p:nvSpPr>
        <p:spPr>
          <a:xfrm>
            <a:off x="459873" y="1666470"/>
            <a:ext cx="6947606" cy="352505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HOME DECOR </a:t>
            </a:r>
            <a:r>
              <a:rPr lang="en-US" sz="2800" b="1" dirty="0"/>
              <a:t>The office lamp is made using two intersecting metal bars.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Example 3</a:t>
            </a:r>
            <a:br>
              <a:rPr lang="en-US" sz="2800" dirty="0">
                <a:solidFill>
                  <a:srgbClr val="0070C0"/>
                </a:solidFill>
              </a:rPr>
            </a:br>
            <a:r>
              <a:rPr lang="en-US" sz="2800" b="0" dirty="0">
                <a:solidFill>
                  <a:schemeClr val="tx1"/>
                </a:solidFill>
              </a:rPr>
              <a:t>Vertical Angles and Angle Pairs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D23976-A6AA-4B80-9074-56F4A1F8E581}"/>
              </a:ext>
            </a:extLst>
          </p:cNvPr>
          <p:cNvSpPr txBox="1">
            <a:spLocks/>
          </p:cNvSpPr>
          <p:nvPr/>
        </p:nvSpPr>
        <p:spPr>
          <a:xfrm>
            <a:off x="459873" y="2757585"/>
            <a:ext cx="8994370" cy="364568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9263" indent="-449263"/>
            <a:r>
              <a:rPr lang="en-US" sz="2800" b="1" dirty="0">
                <a:solidFill>
                  <a:schemeClr val="tx1"/>
                </a:solidFill>
              </a:rPr>
              <a:t>a. </a:t>
            </a:r>
            <a:r>
              <a:rPr lang="en-US" sz="2800" dirty="0"/>
              <a:t>How many pairs of adjacent angles do you see </a:t>
            </a:r>
            <a:br>
              <a:rPr lang="en-US" sz="2800" dirty="0"/>
            </a:br>
            <a:r>
              <a:rPr lang="en-US" sz="2800" dirty="0"/>
              <a:t>in the figure? List two pairs.</a:t>
            </a:r>
            <a:endParaRPr lang="en-IN" dirty="0"/>
          </a:p>
          <a:p>
            <a:r>
              <a:rPr lang="en-US" sz="2800" b="1" dirty="0">
                <a:solidFill>
                  <a:schemeClr val="tx1"/>
                </a:solidFill>
              </a:rPr>
              <a:t>b. </a:t>
            </a:r>
            <a:r>
              <a:rPr lang="en-US" sz="2800" dirty="0"/>
              <a:t>Identify two pairs of vertical angles in the figure.</a:t>
            </a:r>
            <a:endParaRPr lang="en-US" sz="2800" b="1" dirty="0"/>
          </a:p>
          <a:p>
            <a:pPr marL="407988" indent="-407988"/>
            <a:r>
              <a:rPr lang="en-US" sz="2800" b="1" dirty="0">
                <a:solidFill>
                  <a:schemeClr val="tx1"/>
                </a:solidFill>
              </a:rPr>
              <a:t>c. </a:t>
            </a:r>
            <a:r>
              <a:rPr lang="en-US" sz="2800" dirty="0"/>
              <a:t>How many linear pairs do you see in the figure? </a:t>
            </a:r>
            <a:br>
              <a:rPr lang="en-US" sz="2800" dirty="0"/>
            </a:br>
            <a:r>
              <a:rPr lang="en-US" sz="2800" dirty="0"/>
              <a:t>List each pair.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d. </a:t>
            </a:r>
            <a:r>
              <a:rPr lang="en-IN" sz="2800" dirty="0"/>
              <a:t>Find </a:t>
            </a:r>
            <a:r>
              <a:rPr lang="en-IN" sz="2800" i="1" dirty="0" err="1"/>
              <a:t>m</a:t>
            </a:r>
            <a:r>
              <a:rPr lang="en-IN" sz="2800" dirty="0" err="1"/>
              <a:t>∠</a:t>
            </a:r>
            <a:r>
              <a:rPr lang="en-IN" sz="2800" i="1" dirty="0" err="1"/>
              <a:t>EBC</a:t>
            </a:r>
            <a:r>
              <a:rPr lang="en-IN" sz="2800" dirty="0"/>
              <a:t>.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e. </a:t>
            </a:r>
            <a:r>
              <a:rPr lang="en-IN" sz="2800" dirty="0"/>
              <a:t>Find </a:t>
            </a:r>
            <a:r>
              <a:rPr lang="en-IN" sz="2800" i="1" dirty="0" err="1"/>
              <a:t>m</a:t>
            </a:r>
            <a:r>
              <a:rPr lang="en-IN" sz="2800" dirty="0" err="1"/>
              <a:t>∠</a:t>
            </a:r>
            <a:r>
              <a:rPr lang="en-IN" sz="2800" i="1" dirty="0" err="1"/>
              <a:t>ABE</a:t>
            </a:r>
            <a:r>
              <a:rPr lang="en-IN" sz="2800" dirty="0"/>
              <a:t>.</a:t>
            </a:r>
          </a:p>
          <a:p>
            <a:endParaRPr lang="en-IN" sz="2800" dirty="0"/>
          </a:p>
          <a:p>
            <a:r>
              <a:rPr lang="en-US" sz="2800" dirty="0"/>
              <a:t>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18950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CA813468-42CA-4D2D-A90F-09E8048A8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1779" y="1024935"/>
            <a:ext cx="4460110" cy="3327107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F3EB91-17DF-D044-83E2-63ED6DCD3089}"/>
              </a:ext>
            </a:extLst>
          </p:cNvPr>
          <p:cNvSpPr txBox="1">
            <a:spLocks/>
          </p:cNvSpPr>
          <p:nvPr/>
        </p:nvSpPr>
        <p:spPr>
          <a:xfrm>
            <a:off x="459873" y="1666470"/>
            <a:ext cx="8194270" cy="468534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9263" indent="-449263"/>
            <a:r>
              <a:rPr lang="en-US" sz="2800" b="1" dirty="0">
                <a:solidFill>
                  <a:schemeClr val="tx1"/>
                </a:solidFill>
              </a:rPr>
              <a:t>a. </a:t>
            </a:r>
            <a:r>
              <a:rPr lang="en-US" sz="2800" dirty="0"/>
              <a:t>How many pairs of adjacent angles do </a:t>
            </a:r>
            <a:br>
              <a:rPr lang="en-US" sz="2800" dirty="0"/>
            </a:br>
            <a:r>
              <a:rPr lang="en-US" sz="2800" dirty="0"/>
              <a:t>you see in the figure? List two pairs.</a:t>
            </a:r>
          </a:p>
          <a:p>
            <a:pPr marL="449263" indent="-47625"/>
            <a:r>
              <a:rPr lang="en-US" sz="2800" dirty="0">
                <a:solidFill>
                  <a:schemeClr val="tx2"/>
                </a:solidFill>
              </a:rPr>
              <a:t>4; ∠</a:t>
            </a:r>
            <a:r>
              <a:rPr lang="en-US" sz="2800" i="1" dirty="0">
                <a:solidFill>
                  <a:schemeClr val="tx2"/>
                </a:solidFill>
              </a:rPr>
              <a:t>DBA </a:t>
            </a:r>
            <a:r>
              <a:rPr lang="en-US" sz="2800" dirty="0">
                <a:solidFill>
                  <a:schemeClr val="tx2"/>
                </a:solidFill>
              </a:rPr>
              <a:t>and ∠</a:t>
            </a:r>
            <a:r>
              <a:rPr lang="en-US" sz="2800" i="1" dirty="0">
                <a:solidFill>
                  <a:schemeClr val="tx2"/>
                </a:solidFill>
              </a:rPr>
              <a:t>ABE</a:t>
            </a:r>
            <a:r>
              <a:rPr lang="en-US" sz="2800" dirty="0">
                <a:solidFill>
                  <a:schemeClr val="tx2"/>
                </a:solidFill>
              </a:rPr>
              <a:t>, ∠</a:t>
            </a:r>
            <a:r>
              <a:rPr lang="en-US" sz="2800" i="1" dirty="0">
                <a:solidFill>
                  <a:schemeClr val="tx2"/>
                </a:solidFill>
              </a:rPr>
              <a:t>ABE </a:t>
            </a:r>
            <a:r>
              <a:rPr lang="en-US" sz="2800" dirty="0">
                <a:solidFill>
                  <a:schemeClr val="tx2"/>
                </a:solidFill>
              </a:rPr>
              <a:t>and ∠</a:t>
            </a:r>
            <a:r>
              <a:rPr lang="en-US" sz="2800" i="1" dirty="0">
                <a:solidFill>
                  <a:schemeClr val="tx2"/>
                </a:solidFill>
              </a:rPr>
              <a:t>EBC </a:t>
            </a:r>
            <a:endParaRPr lang="en-US" sz="2800" dirty="0"/>
          </a:p>
          <a:p>
            <a:pPr marL="407988" indent="-407988"/>
            <a:r>
              <a:rPr lang="en-US" sz="2800" b="1" dirty="0">
                <a:solidFill>
                  <a:schemeClr val="tx1"/>
                </a:solidFill>
              </a:rPr>
              <a:t>b. </a:t>
            </a:r>
            <a:r>
              <a:rPr lang="en-US" sz="2800" dirty="0"/>
              <a:t>Identify two pairs of vertical angles in the figure.</a:t>
            </a:r>
          </a:p>
          <a:p>
            <a:pPr indent="401638"/>
            <a:r>
              <a:rPr lang="en-US" sz="2800" dirty="0">
                <a:solidFill>
                  <a:schemeClr val="tx2"/>
                </a:solidFill>
              </a:rPr>
              <a:t>∠</a:t>
            </a:r>
            <a:r>
              <a:rPr lang="en-US" sz="2800" i="1" dirty="0">
                <a:solidFill>
                  <a:schemeClr val="tx2"/>
                </a:solidFill>
              </a:rPr>
              <a:t>DBA </a:t>
            </a:r>
            <a:r>
              <a:rPr lang="en-US" sz="2800" dirty="0">
                <a:solidFill>
                  <a:schemeClr val="tx2"/>
                </a:solidFill>
              </a:rPr>
              <a:t>and ∠</a:t>
            </a:r>
            <a:r>
              <a:rPr lang="en-US" sz="2800" i="1" dirty="0">
                <a:solidFill>
                  <a:schemeClr val="tx2"/>
                </a:solidFill>
              </a:rPr>
              <a:t>EBC</a:t>
            </a:r>
            <a:r>
              <a:rPr lang="en-US" sz="2800" dirty="0">
                <a:solidFill>
                  <a:schemeClr val="tx2"/>
                </a:solidFill>
              </a:rPr>
              <a:t>, ∠</a:t>
            </a:r>
            <a:r>
              <a:rPr lang="en-US" sz="2800" i="1" dirty="0">
                <a:solidFill>
                  <a:schemeClr val="tx2"/>
                </a:solidFill>
              </a:rPr>
              <a:t>ABE </a:t>
            </a:r>
            <a:r>
              <a:rPr lang="en-US" sz="2800" dirty="0">
                <a:solidFill>
                  <a:schemeClr val="tx2"/>
                </a:solidFill>
              </a:rPr>
              <a:t>and ∠</a:t>
            </a:r>
            <a:r>
              <a:rPr lang="en-US" sz="2800" i="1" dirty="0">
                <a:solidFill>
                  <a:schemeClr val="tx2"/>
                </a:solidFill>
              </a:rPr>
              <a:t>CBD </a:t>
            </a:r>
            <a:endParaRPr lang="en-US" sz="2800" b="1" dirty="0"/>
          </a:p>
          <a:p>
            <a:pPr marL="365125" indent="-365125"/>
            <a:r>
              <a:rPr lang="en-US" sz="2800" b="1" dirty="0">
                <a:solidFill>
                  <a:schemeClr val="tx1"/>
                </a:solidFill>
              </a:rPr>
              <a:t>c. </a:t>
            </a:r>
            <a:r>
              <a:rPr lang="en-US" sz="2800" dirty="0"/>
              <a:t>How many linear pairs do you see in the</a:t>
            </a:r>
            <a:br>
              <a:rPr lang="en-US" sz="2800" dirty="0"/>
            </a:br>
            <a:r>
              <a:rPr lang="en-US" sz="2800" dirty="0"/>
              <a:t>figure? List each pair. </a:t>
            </a:r>
          </a:p>
          <a:p>
            <a:pPr marL="365125" indent="-19050"/>
            <a:r>
              <a:rPr lang="en-IN" sz="2800" dirty="0">
                <a:solidFill>
                  <a:schemeClr val="tx2"/>
                </a:solidFill>
              </a:rPr>
              <a:t>4; ∠</a:t>
            </a:r>
            <a:r>
              <a:rPr lang="en-IN" sz="2800" i="1" dirty="0">
                <a:solidFill>
                  <a:schemeClr val="tx2"/>
                </a:solidFill>
              </a:rPr>
              <a:t>DBA </a:t>
            </a:r>
            <a:r>
              <a:rPr lang="en-IN" sz="2800" dirty="0">
                <a:solidFill>
                  <a:schemeClr val="tx2"/>
                </a:solidFill>
              </a:rPr>
              <a:t>and ∠</a:t>
            </a:r>
            <a:r>
              <a:rPr lang="en-IN" sz="2800" i="1" dirty="0">
                <a:solidFill>
                  <a:schemeClr val="tx2"/>
                </a:solidFill>
              </a:rPr>
              <a:t>ABE</a:t>
            </a:r>
            <a:r>
              <a:rPr lang="en-IN" sz="2800" dirty="0">
                <a:solidFill>
                  <a:schemeClr val="tx2"/>
                </a:solidFill>
              </a:rPr>
              <a:t>, ∠</a:t>
            </a:r>
            <a:r>
              <a:rPr lang="en-IN" sz="2800" i="1" dirty="0">
                <a:solidFill>
                  <a:schemeClr val="tx2"/>
                </a:solidFill>
              </a:rPr>
              <a:t>ABE </a:t>
            </a:r>
            <a:r>
              <a:rPr lang="en-IN" sz="2800" dirty="0">
                <a:solidFill>
                  <a:schemeClr val="tx2"/>
                </a:solidFill>
              </a:rPr>
              <a:t>and ∠</a:t>
            </a:r>
            <a:r>
              <a:rPr lang="en-IN" sz="2800" i="1" dirty="0">
                <a:solidFill>
                  <a:schemeClr val="tx2"/>
                </a:solidFill>
              </a:rPr>
              <a:t>EBC</a:t>
            </a:r>
            <a:r>
              <a:rPr lang="en-IN" sz="2800" dirty="0">
                <a:solidFill>
                  <a:schemeClr val="tx2"/>
                </a:solidFill>
              </a:rPr>
              <a:t>, ∠</a:t>
            </a:r>
            <a:r>
              <a:rPr lang="en-IN" sz="2800" i="1" dirty="0">
                <a:solidFill>
                  <a:schemeClr val="tx2"/>
                </a:solidFill>
              </a:rPr>
              <a:t>EBC </a:t>
            </a:r>
            <a:r>
              <a:rPr lang="en-IN" sz="2800" dirty="0">
                <a:solidFill>
                  <a:schemeClr val="tx2"/>
                </a:solidFill>
              </a:rPr>
              <a:t>and ∠</a:t>
            </a:r>
            <a:r>
              <a:rPr lang="en-IN" sz="2800" i="1" dirty="0">
                <a:solidFill>
                  <a:schemeClr val="tx2"/>
                </a:solidFill>
              </a:rPr>
              <a:t>CBD</a:t>
            </a:r>
            <a:r>
              <a:rPr lang="en-IN" sz="2800" dirty="0">
                <a:solidFill>
                  <a:schemeClr val="tx2"/>
                </a:solidFill>
              </a:rPr>
              <a:t>, ∠</a:t>
            </a:r>
            <a:r>
              <a:rPr lang="en-IN" sz="2800" i="1" dirty="0">
                <a:solidFill>
                  <a:schemeClr val="tx2"/>
                </a:solidFill>
              </a:rPr>
              <a:t>CBD </a:t>
            </a:r>
            <a:r>
              <a:rPr lang="en-IN" sz="2800" dirty="0">
                <a:solidFill>
                  <a:schemeClr val="tx2"/>
                </a:solidFill>
              </a:rPr>
              <a:t>and ∠</a:t>
            </a:r>
            <a:r>
              <a:rPr lang="en-IN" sz="2800" i="1" dirty="0">
                <a:solidFill>
                  <a:schemeClr val="tx2"/>
                </a:solidFill>
              </a:rPr>
              <a:t>DBA </a:t>
            </a:r>
            <a:endParaRPr lang="en-IN" sz="2800" dirty="0">
              <a:solidFill>
                <a:schemeClr val="tx2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Example 3</a:t>
            </a:r>
            <a:br>
              <a:rPr lang="en-US" sz="2800" dirty="0">
                <a:solidFill>
                  <a:srgbClr val="0070C0"/>
                </a:solidFill>
              </a:rPr>
            </a:br>
            <a:r>
              <a:rPr lang="en-US" sz="2800" b="0" dirty="0">
                <a:solidFill>
                  <a:schemeClr val="tx1"/>
                </a:solidFill>
              </a:rPr>
              <a:t>Vertical Angles and Angle Pairs </a:t>
            </a:r>
          </a:p>
        </p:txBody>
      </p:sp>
    </p:spTree>
    <p:extLst>
      <p:ext uri="{BB962C8B-B14F-4D97-AF65-F5344CB8AC3E}">
        <p14:creationId xmlns:p14="http://schemas.microsoft.com/office/powerpoint/2010/main" val="1044094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BF482537-D257-4768-8C2C-77C57F65E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1779" y="1024935"/>
            <a:ext cx="4460110" cy="3327107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F3EB91-17DF-D044-83E2-63ED6DCD3089}"/>
              </a:ext>
            </a:extLst>
          </p:cNvPr>
          <p:cNvSpPr txBox="1">
            <a:spLocks/>
          </p:cNvSpPr>
          <p:nvPr/>
        </p:nvSpPr>
        <p:spPr>
          <a:xfrm>
            <a:off x="459873" y="1666470"/>
            <a:ext cx="8275913" cy="47180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d. </a:t>
            </a:r>
            <a:r>
              <a:rPr lang="en-IN" sz="2800" dirty="0"/>
              <a:t>Find </a:t>
            </a:r>
            <a:r>
              <a:rPr lang="en-IN" sz="2800" i="1" dirty="0" err="1"/>
              <a:t>m</a:t>
            </a:r>
            <a:r>
              <a:rPr lang="en-IN" sz="2800" dirty="0" err="1"/>
              <a:t>∠</a:t>
            </a:r>
            <a:r>
              <a:rPr lang="en-IN" sz="2800" i="1" dirty="0" err="1"/>
              <a:t>EBC</a:t>
            </a:r>
            <a:r>
              <a:rPr lang="en-IN" sz="2800" dirty="0"/>
              <a:t>.</a:t>
            </a:r>
          </a:p>
          <a:p>
            <a:pPr marL="449263"/>
            <a:r>
              <a:rPr lang="en-US" sz="2800" dirty="0"/>
              <a:t>Because ∠</a:t>
            </a:r>
            <a:r>
              <a:rPr lang="en-US" sz="2800" i="1" dirty="0"/>
              <a:t>ABD </a:t>
            </a:r>
            <a:r>
              <a:rPr lang="en-US" sz="2800" dirty="0"/>
              <a:t>and ∠</a:t>
            </a:r>
            <a:r>
              <a:rPr lang="en-US" sz="2800" i="1" dirty="0"/>
              <a:t>EBC </a:t>
            </a:r>
            <a:r>
              <a:rPr lang="en-US" sz="2800" dirty="0"/>
              <a:t>are formed by intersecting line segments, they are vertical angles. Because vertical angles are congruent, </a:t>
            </a:r>
            <a:r>
              <a:rPr lang="en-US" sz="2800" i="1" dirty="0" err="1"/>
              <a:t>m</a:t>
            </a:r>
            <a:r>
              <a:rPr lang="en-US" sz="2800" dirty="0" err="1"/>
              <a:t>∠</a:t>
            </a:r>
            <a:r>
              <a:rPr lang="en-US" sz="2800" i="1" dirty="0" err="1"/>
              <a:t>EBC</a:t>
            </a:r>
            <a:r>
              <a:rPr lang="en-US" sz="2800" i="1" dirty="0"/>
              <a:t> </a:t>
            </a:r>
            <a:r>
              <a:rPr lang="en-US" sz="2800" dirty="0"/>
              <a:t>is the same as </a:t>
            </a:r>
            <a:r>
              <a:rPr lang="en-US" sz="2800" i="1" dirty="0" err="1"/>
              <a:t>m</a:t>
            </a:r>
            <a:r>
              <a:rPr lang="en-US" sz="2800" dirty="0" err="1"/>
              <a:t>∠</a:t>
            </a:r>
            <a:r>
              <a:rPr lang="en-US" sz="2800" i="1" dirty="0" err="1"/>
              <a:t>ABD</a:t>
            </a:r>
            <a:r>
              <a:rPr lang="en-US" sz="2800" dirty="0"/>
              <a:t>, 138°. </a:t>
            </a:r>
            <a:br>
              <a:rPr lang="en-US" sz="2800" dirty="0"/>
            </a:br>
            <a:endParaRPr lang="en-IN" sz="2800" dirty="0"/>
          </a:p>
          <a:p>
            <a:r>
              <a:rPr lang="en-US" sz="2800" b="1" dirty="0">
                <a:solidFill>
                  <a:schemeClr val="tx1"/>
                </a:solidFill>
              </a:rPr>
              <a:t>e. </a:t>
            </a:r>
            <a:r>
              <a:rPr lang="en-IN" sz="2800" dirty="0"/>
              <a:t>Find </a:t>
            </a:r>
            <a:r>
              <a:rPr lang="en-IN" sz="2800" i="1" dirty="0" err="1"/>
              <a:t>m</a:t>
            </a:r>
            <a:r>
              <a:rPr lang="en-IN" sz="2800" dirty="0" err="1"/>
              <a:t>∠</a:t>
            </a:r>
            <a:r>
              <a:rPr lang="en-IN" sz="2800" i="1" dirty="0" err="1"/>
              <a:t>ABE</a:t>
            </a:r>
            <a:r>
              <a:rPr lang="en-IN" sz="2800" dirty="0"/>
              <a:t>.</a:t>
            </a:r>
          </a:p>
          <a:p>
            <a:pPr marL="360363"/>
            <a:r>
              <a:rPr lang="en-US" sz="2800" dirty="0"/>
              <a:t>Because ∠</a:t>
            </a:r>
            <a:r>
              <a:rPr lang="en-US" sz="2800" i="1" dirty="0"/>
              <a:t>ABE </a:t>
            </a:r>
            <a:r>
              <a:rPr lang="en-US" sz="2800" dirty="0"/>
              <a:t>and ∠</a:t>
            </a:r>
            <a:r>
              <a:rPr lang="en-US" sz="2800" i="1" dirty="0"/>
              <a:t>ABD </a:t>
            </a:r>
            <a:r>
              <a:rPr lang="en-US" sz="2800" dirty="0"/>
              <a:t>form a linear pair, their measures add to 180°. Thus, </a:t>
            </a:r>
            <a:r>
              <a:rPr lang="en-US" sz="2800" i="1" dirty="0" err="1"/>
              <a:t>m</a:t>
            </a:r>
            <a:r>
              <a:rPr lang="en-US" sz="2800" dirty="0" err="1"/>
              <a:t>∠</a:t>
            </a:r>
            <a:r>
              <a:rPr lang="en-US" sz="2800" i="1" dirty="0" err="1"/>
              <a:t>ABE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/>
              <a:t>= 180°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i="1" dirty="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r>
              <a:rPr lang="en-US" sz="2800" dirty="0"/>
              <a:t> </a:t>
            </a:r>
            <a:r>
              <a:rPr lang="en-US" sz="2800" i="1" dirty="0" err="1"/>
              <a:t>m</a:t>
            </a:r>
            <a:r>
              <a:rPr lang="en-US" sz="2800" dirty="0" err="1"/>
              <a:t>∠</a:t>
            </a:r>
            <a:r>
              <a:rPr lang="en-US" sz="2800" i="1" dirty="0" err="1"/>
              <a:t>ABD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/>
              <a:t>= 180°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i="1" dirty="0"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r>
              <a:rPr lang="en-US" sz="2800" dirty="0"/>
              <a:t> 138°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/>
              <a:t>= 42°. </a:t>
            </a:r>
            <a:endParaRPr lang="en-IN" sz="2800" dirty="0"/>
          </a:p>
          <a:p>
            <a:endParaRPr lang="en-US" sz="2800" b="1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Example 3</a:t>
            </a:r>
            <a:br>
              <a:rPr lang="en-US" sz="2800" dirty="0">
                <a:solidFill>
                  <a:srgbClr val="0070C0"/>
                </a:solidFill>
              </a:rPr>
            </a:br>
            <a:r>
              <a:rPr lang="en-US" sz="2800" b="0" dirty="0">
                <a:solidFill>
                  <a:schemeClr val="tx1"/>
                </a:solidFill>
              </a:rPr>
              <a:t>Vertical Angles and Angle Pairs </a:t>
            </a:r>
          </a:p>
        </p:txBody>
      </p:sp>
    </p:spTree>
    <p:extLst>
      <p:ext uri="{BB962C8B-B14F-4D97-AF65-F5344CB8AC3E}">
        <p14:creationId xmlns:p14="http://schemas.microsoft.com/office/powerpoint/2010/main" val="3878164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Example 3</a:t>
            </a:r>
            <a:br>
              <a:rPr lang="en-US" sz="2800" dirty="0">
                <a:solidFill>
                  <a:srgbClr val="0070C0"/>
                </a:solidFill>
              </a:rPr>
            </a:br>
            <a:r>
              <a:rPr lang="en-US" sz="2800" b="0" dirty="0">
                <a:solidFill>
                  <a:schemeClr val="tx1"/>
                </a:solidFill>
              </a:rPr>
              <a:t>Vertical Angles and Angle Pairs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C1DBD9-32BF-E948-A5DF-6D4B93F33359}"/>
              </a:ext>
            </a:extLst>
          </p:cNvPr>
          <p:cNvSpPr txBox="1">
            <a:spLocks/>
          </p:cNvSpPr>
          <p:nvPr/>
        </p:nvSpPr>
        <p:spPr>
          <a:xfrm>
            <a:off x="459874" y="1470136"/>
            <a:ext cx="7255376" cy="48544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400"/>
              </a:lnSpc>
            </a:pPr>
            <a:r>
              <a:rPr lang="en-US" sz="2800" b="1" dirty="0">
                <a:solidFill>
                  <a:schemeClr val="tx1"/>
                </a:solidFill>
              </a:rPr>
              <a:t>Check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PARK</a:t>
            </a:r>
            <a:r>
              <a:rPr lang="en-US" sz="2800" b="1" dirty="0"/>
              <a:t> </a:t>
            </a:r>
            <a:r>
              <a:rPr lang="en-US" sz="2800" dirty="0"/>
              <a:t>A city planner is designing a park. He wants to place two pathways that intersect near the center of the park. If </a:t>
            </a:r>
            <a:r>
              <a:rPr lang="en-US" sz="2800" i="1" dirty="0" err="1"/>
              <a:t>m</a:t>
            </a:r>
            <a:r>
              <a:rPr lang="en-US" sz="2800" dirty="0" err="1"/>
              <a:t>∠</a:t>
            </a:r>
            <a:r>
              <a:rPr lang="en-US" sz="2800" i="1" dirty="0" err="1"/>
              <a:t>GED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/>
              <a:t>=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/>
              <a:t>88</a:t>
            </a:r>
            <a:r>
              <a:rPr lang="en-US" sz="2800" b="1" dirty="0"/>
              <a:t>°</a:t>
            </a:r>
            <a:r>
              <a:rPr lang="en-US" sz="2800" dirty="0"/>
              <a:t>, identify the true statement(s).  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lang="en-IN" sz="2800" dirty="0"/>
              <a:t>A. </a:t>
            </a:r>
            <a:r>
              <a:rPr lang="en-IN" sz="2800" i="1" dirty="0" err="1"/>
              <a:t>m</a:t>
            </a:r>
            <a:r>
              <a:rPr lang="en-IN" sz="2800" dirty="0" err="1"/>
              <a:t>∠</a:t>
            </a:r>
            <a:r>
              <a:rPr lang="en-IN" sz="2800" i="1" dirty="0" err="1"/>
              <a:t>DEF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=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92</a:t>
            </a:r>
            <a:r>
              <a:rPr lang="en-IN" sz="2800" b="1" dirty="0"/>
              <a:t>° </a:t>
            </a:r>
            <a:endParaRPr lang="en-IN" sz="2800" dirty="0"/>
          </a:p>
          <a:p>
            <a:pPr>
              <a:spcBef>
                <a:spcPts val="600"/>
              </a:spcBef>
            </a:pPr>
            <a:r>
              <a:rPr lang="en-IN" sz="2800" dirty="0"/>
              <a:t>B. </a:t>
            </a:r>
            <a:r>
              <a:rPr lang="en-IN" sz="2800" i="1" dirty="0" err="1"/>
              <a:t>m</a:t>
            </a:r>
            <a:r>
              <a:rPr lang="en-IN" sz="2800" dirty="0" err="1"/>
              <a:t>∠</a:t>
            </a:r>
            <a:r>
              <a:rPr lang="en-IN" sz="2800" i="1" dirty="0" err="1"/>
              <a:t>DEG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=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92</a:t>
            </a:r>
            <a:r>
              <a:rPr lang="en-IN" sz="2800" b="1" dirty="0"/>
              <a:t>° </a:t>
            </a:r>
            <a:endParaRPr lang="en-IN" sz="2800" dirty="0"/>
          </a:p>
          <a:p>
            <a:pPr>
              <a:spcBef>
                <a:spcPts val="600"/>
              </a:spcBef>
            </a:pPr>
            <a:r>
              <a:rPr lang="en-IN" sz="2800" dirty="0"/>
              <a:t>C. </a:t>
            </a:r>
            <a:r>
              <a:rPr lang="en-IN" sz="2800" i="1" dirty="0" err="1"/>
              <a:t>m</a:t>
            </a:r>
            <a:r>
              <a:rPr lang="en-IN" sz="2800" dirty="0" err="1"/>
              <a:t>∠</a:t>
            </a:r>
            <a:r>
              <a:rPr lang="en-IN" sz="2800" i="1" dirty="0" err="1"/>
              <a:t>FEH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=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88</a:t>
            </a:r>
            <a:r>
              <a:rPr lang="en-IN" sz="2800" b="1" dirty="0"/>
              <a:t>° </a:t>
            </a:r>
            <a:endParaRPr lang="en-IN" sz="2800" dirty="0"/>
          </a:p>
          <a:p>
            <a:pPr>
              <a:spcBef>
                <a:spcPts val="600"/>
              </a:spcBef>
            </a:pPr>
            <a:r>
              <a:rPr lang="en-IN" sz="2800" dirty="0"/>
              <a:t>D. </a:t>
            </a:r>
            <a:r>
              <a:rPr lang="en-IN" sz="2800" i="1" dirty="0" err="1"/>
              <a:t>m</a:t>
            </a:r>
            <a:r>
              <a:rPr lang="en-IN" sz="2800" dirty="0" err="1"/>
              <a:t>∠</a:t>
            </a:r>
            <a:r>
              <a:rPr lang="en-IN" sz="2800" i="1" dirty="0" err="1"/>
              <a:t>DEH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=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92</a:t>
            </a:r>
            <a:r>
              <a:rPr lang="en-IN" sz="2800" b="1" dirty="0"/>
              <a:t>° </a:t>
            </a:r>
            <a:endParaRPr lang="en-IN" sz="2800" dirty="0"/>
          </a:p>
          <a:p>
            <a:pPr>
              <a:spcBef>
                <a:spcPts val="600"/>
              </a:spcBef>
            </a:pPr>
            <a:r>
              <a:rPr lang="en-IN" sz="2800" dirty="0"/>
              <a:t>E. </a:t>
            </a:r>
            <a:r>
              <a:rPr lang="en-IN" sz="2800" i="1" dirty="0" err="1"/>
              <a:t>m</a:t>
            </a:r>
            <a:r>
              <a:rPr lang="en-IN" sz="2800" dirty="0" err="1"/>
              <a:t>∠</a:t>
            </a:r>
            <a:r>
              <a:rPr lang="en-IN" sz="2800" i="1" dirty="0" err="1"/>
              <a:t>GEH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=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88</a:t>
            </a:r>
            <a:r>
              <a:rPr lang="en-IN" sz="2800" b="1" dirty="0"/>
              <a:t>° </a:t>
            </a:r>
            <a:endParaRPr lang="en-US" sz="2800" b="1" dirty="0"/>
          </a:p>
        </p:txBody>
      </p:sp>
      <p:pic>
        <p:nvPicPr>
          <p:cNvPr id="6" name="Picture 3" descr="A picture containing grass, outdoor, road&#10;&#10;Description automatically generated">
            <a:extLst>
              <a:ext uri="{FF2B5EF4-FFF2-40B4-BE49-F238E27FC236}">
                <a16:creationId xmlns:a16="http://schemas.microsoft.com/office/drawing/2014/main" id="{7D47FD82-3E03-46FD-B292-D1C3B7A9C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0" y="1323677"/>
            <a:ext cx="4155669" cy="500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541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Example 3</a:t>
            </a:r>
            <a:br>
              <a:rPr lang="en-US" sz="2800" dirty="0">
                <a:solidFill>
                  <a:srgbClr val="0070C0"/>
                </a:solidFill>
              </a:rPr>
            </a:br>
            <a:r>
              <a:rPr lang="en-US" sz="2800" b="0" dirty="0">
                <a:solidFill>
                  <a:schemeClr val="tx1"/>
                </a:solidFill>
              </a:rPr>
              <a:t>Vertical Angles and Angle Pairs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C1DBD9-32BF-E948-A5DF-6D4B93F33359}"/>
              </a:ext>
            </a:extLst>
          </p:cNvPr>
          <p:cNvSpPr txBox="1">
            <a:spLocks/>
          </p:cNvSpPr>
          <p:nvPr/>
        </p:nvSpPr>
        <p:spPr>
          <a:xfrm>
            <a:off x="459874" y="1470136"/>
            <a:ext cx="7255376" cy="48544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400"/>
              </a:lnSpc>
            </a:pPr>
            <a:r>
              <a:rPr lang="en-US" sz="2800" b="1" dirty="0">
                <a:solidFill>
                  <a:schemeClr val="tx1"/>
                </a:solidFill>
              </a:rPr>
              <a:t>Check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PARK</a:t>
            </a:r>
            <a:r>
              <a:rPr lang="en-US" sz="2800" b="1" dirty="0"/>
              <a:t> </a:t>
            </a:r>
            <a:r>
              <a:rPr lang="en-US" sz="2800" dirty="0"/>
              <a:t>A city planner is designing a park. He wants to place two pathways that intersect near the center of the park. If </a:t>
            </a:r>
            <a:r>
              <a:rPr lang="en-US" sz="2800" i="1" dirty="0" err="1"/>
              <a:t>m</a:t>
            </a:r>
            <a:r>
              <a:rPr lang="en-US" sz="2800" dirty="0" err="1"/>
              <a:t>∠</a:t>
            </a:r>
            <a:r>
              <a:rPr lang="en-US" sz="2800" i="1" dirty="0" err="1"/>
              <a:t>GED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/>
              <a:t>=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dirty="0"/>
              <a:t>88</a:t>
            </a:r>
            <a:r>
              <a:rPr lang="en-US" sz="2800" b="1" dirty="0"/>
              <a:t>°</a:t>
            </a:r>
            <a:r>
              <a:rPr lang="en-US" sz="2800" dirty="0"/>
              <a:t>, identify the true statement(s).  </a:t>
            </a:r>
            <a:r>
              <a:rPr lang="en-US" sz="2800" dirty="0">
                <a:solidFill>
                  <a:srgbClr val="FF0000"/>
                </a:solidFill>
              </a:rPr>
              <a:t>A, C</a:t>
            </a:r>
          </a:p>
          <a:p>
            <a:pPr>
              <a:spcBef>
                <a:spcPts val="600"/>
              </a:spcBef>
            </a:pPr>
            <a:r>
              <a:rPr lang="en-IN" sz="2800" dirty="0"/>
              <a:t>A. </a:t>
            </a:r>
            <a:r>
              <a:rPr lang="en-IN" sz="2800" i="1" dirty="0" err="1"/>
              <a:t>m</a:t>
            </a:r>
            <a:r>
              <a:rPr lang="en-IN" sz="2800" dirty="0" err="1"/>
              <a:t>∠</a:t>
            </a:r>
            <a:r>
              <a:rPr lang="en-IN" sz="2800" i="1" dirty="0" err="1"/>
              <a:t>DEF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=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92</a:t>
            </a:r>
            <a:r>
              <a:rPr lang="en-IN" sz="2800" b="1" dirty="0"/>
              <a:t>° </a:t>
            </a:r>
            <a:endParaRPr lang="en-IN" sz="2800" dirty="0"/>
          </a:p>
          <a:p>
            <a:pPr>
              <a:spcBef>
                <a:spcPts val="600"/>
              </a:spcBef>
            </a:pPr>
            <a:r>
              <a:rPr lang="en-IN" sz="2800" dirty="0"/>
              <a:t>B. </a:t>
            </a:r>
            <a:r>
              <a:rPr lang="en-IN" sz="2800" i="1" dirty="0" err="1"/>
              <a:t>m</a:t>
            </a:r>
            <a:r>
              <a:rPr lang="en-IN" sz="2800" dirty="0" err="1"/>
              <a:t>∠</a:t>
            </a:r>
            <a:r>
              <a:rPr lang="en-IN" sz="2800" i="1" dirty="0" err="1"/>
              <a:t>DEG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=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92</a:t>
            </a:r>
            <a:r>
              <a:rPr lang="en-IN" sz="2800" b="1" dirty="0"/>
              <a:t>° </a:t>
            </a:r>
            <a:endParaRPr lang="en-IN" sz="2800" dirty="0"/>
          </a:p>
          <a:p>
            <a:pPr>
              <a:spcBef>
                <a:spcPts val="600"/>
              </a:spcBef>
            </a:pPr>
            <a:r>
              <a:rPr lang="en-IN" sz="2800" dirty="0"/>
              <a:t>C. </a:t>
            </a:r>
            <a:r>
              <a:rPr lang="en-IN" sz="2800" i="1" dirty="0" err="1"/>
              <a:t>m</a:t>
            </a:r>
            <a:r>
              <a:rPr lang="en-IN" sz="2800" dirty="0" err="1"/>
              <a:t>∠</a:t>
            </a:r>
            <a:r>
              <a:rPr lang="en-IN" sz="2800" i="1" dirty="0" err="1"/>
              <a:t>FEH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=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88</a:t>
            </a:r>
            <a:r>
              <a:rPr lang="en-IN" sz="2800" b="1" dirty="0"/>
              <a:t>° </a:t>
            </a:r>
            <a:endParaRPr lang="en-IN" sz="2800" dirty="0"/>
          </a:p>
          <a:p>
            <a:pPr>
              <a:spcBef>
                <a:spcPts val="600"/>
              </a:spcBef>
            </a:pPr>
            <a:r>
              <a:rPr lang="en-IN" sz="2800" dirty="0"/>
              <a:t>D. </a:t>
            </a:r>
            <a:r>
              <a:rPr lang="en-IN" sz="2800" i="1" dirty="0" err="1"/>
              <a:t>m</a:t>
            </a:r>
            <a:r>
              <a:rPr lang="en-IN" sz="2800" dirty="0" err="1"/>
              <a:t>∠</a:t>
            </a:r>
            <a:r>
              <a:rPr lang="en-IN" sz="2800" i="1" dirty="0" err="1"/>
              <a:t>DEH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=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92</a:t>
            </a:r>
            <a:r>
              <a:rPr lang="en-IN" sz="2800" b="1" dirty="0"/>
              <a:t>° </a:t>
            </a:r>
            <a:endParaRPr lang="en-IN" sz="2800" dirty="0"/>
          </a:p>
          <a:p>
            <a:pPr>
              <a:spcBef>
                <a:spcPts val="600"/>
              </a:spcBef>
            </a:pPr>
            <a:r>
              <a:rPr lang="en-IN" sz="2800" dirty="0"/>
              <a:t>E. </a:t>
            </a:r>
            <a:r>
              <a:rPr lang="en-IN" sz="2800" i="1" dirty="0" err="1"/>
              <a:t>m</a:t>
            </a:r>
            <a:r>
              <a:rPr lang="en-IN" sz="2800" dirty="0" err="1"/>
              <a:t>∠</a:t>
            </a:r>
            <a:r>
              <a:rPr lang="en-IN" sz="2800" i="1" dirty="0" err="1"/>
              <a:t>GEH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=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IN" sz="2800" dirty="0"/>
              <a:t>88</a:t>
            </a:r>
            <a:r>
              <a:rPr lang="en-IN" sz="2800" b="1" dirty="0"/>
              <a:t>° </a:t>
            </a:r>
            <a:endParaRPr lang="en-US" sz="2800" b="1" dirty="0"/>
          </a:p>
        </p:txBody>
      </p:sp>
      <p:pic>
        <p:nvPicPr>
          <p:cNvPr id="3" name="Picture 3" descr="A picture containing grass, outdoor, road&#10;&#10;Description automatically generated">
            <a:extLst>
              <a:ext uri="{FF2B5EF4-FFF2-40B4-BE49-F238E27FC236}">
                <a16:creationId xmlns:a16="http://schemas.microsoft.com/office/drawing/2014/main" id="{74C9CBF3-3E64-43E4-BE29-D659BC81E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0" y="1323677"/>
            <a:ext cx="4155669" cy="500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422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2" y="332811"/>
            <a:ext cx="7937508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Exit Ticket</a:t>
            </a:r>
            <a:endParaRPr lang="en-US" sz="2800" b="0" dirty="0">
              <a:solidFill>
                <a:schemeClr val="tx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8E898F8-389E-3F4C-B5FF-C53A28BA732A}"/>
              </a:ext>
            </a:extLst>
          </p:cNvPr>
          <p:cNvSpPr txBox="1">
            <a:spLocks/>
          </p:cNvSpPr>
          <p:nvPr/>
        </p:nvSpPr>
        <p:spPr>
          <a:xfrm>
            <a:off x="459872" y="1707845"/>
            <a:ext cx="10153163" cy="441875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dirty="0">
                <a:solidFill>
                  <a:schemeClr val="tx1"/>
                </a:solidFill>
              </a:rPr>
              <a:t>Use the figure.</a:t>
            </a:r>
          </a:p>
          <a:p>
            <a:endParaRPr lang="en-US" sz="2800" b="1" dirty="0">
              <a:solidFill>
                <a:schemeClr val="tx1"/>
              </a:solidFill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1.  </a:t>
            </a:r>
            <a:r>
              <a:rPr lang="en-US" sz="2800" dirty="0"/>
              <a:t>∠1 and what other angle(s) are vertical angles? 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2.  </a:t>
            </a:r>
            <a:r>
              <a:rPr lang="en-US" sz="2800" dirty="0"/>
              <a:t>∠2 and what other angle(s) are vertical angles? 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3.  </a:t>
            </a:r>
            <a:r>
              <a:rPr lang="en-US" sz="2800" dirty="0"/>
              <a:t>∠4 is adjacent to what other angle(s)? 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4.  </a:t>
            </a:r>
            <a:r>
              <a:rPr lang="en-US" sz="2800" dirty="0"/>
              <a:t>∠1 and what other angle(s) form a linear pair?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5.  </a:t>
            </a:r>
            <a:r>
              <a:rPr lang="en-US" sz="2800" dirty="0"/>
              <a:t>If </a:t>
            </a:r>
            <a:r>
              <a:rPr lang="en-US" sz="2800" i="1" dirty="0"/>
              <a:t>m</a:t>
            </a:r>
            <a:r>
              <a:rPr lang="en-US" sz="2800" dirty="0"/>
              <a:t>∠2 = 114°, then what are </a:t>
            </a:r>
            <a:r>
              <a:rPr lang="en-US" sz="2800" i="1" dirty="0"/>
              <a:t>m</a:t>
            </a:r>
            <a:r>
              <a:rPr lang="en-US" sz="2800" dirty="0"/>
              <a:t>∠1, </a:t>
            </a:r>
            <a:r>
              <a:rPr lang="en-US" sz="2800" i="1" dirty="0"/>
              <a:t>m</a:t>
            </a:r>
            <a:r>
              <a:rPr lang="en-US" sz="2800" dirty="0"/>
              <a:t>∠3, and </a:t>
            </a:r>
            <a:r>
              <a:rPr lang="en-US" sz="2800" i="1" dirty="0"/>
              <a:t>m</a:t>
            </a:r>
            <a:r>
              <a:rPr lang="en-US" sz="2800" dirty="0"/>
              <a:t>∠4? 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85B0EA-51C1-4840-AF08-B63EAE044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337" y="1518207"/>
            <a:ext cx="3513663" cy="271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9565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337" y="1518207"/>
            <a:ext cx="3513663" cy="2718118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2" y="332811"/>
            <a:ext cx="7937508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Exit Ticket</a:t>
            </a:r>
            <a:endParaRPr lang="en-US" sz="2800" b="0" dirty="0">
              <a:solidFill>
                <a:schemeClr val="tx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8E898F8-389E-3F4C-B5FF-C53A28BA732A}"/>
              </a:ext>
            </a:extLst>
          </p:cNvPr>
          <p:cNvSpPr txBox="1">
            <a:spLocks/>
          </p:cNvSpPr>
          <p:nvPr/>
        </p:nvSpPr>
        <p:spPr>
          <a:xfrm>
            <a:off x="459872" y="1707845"/>
            <a:ext cx="10153163" cy="48128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dirty="0">
                <a:solidFill>
                  <a:srgbClr val="5E5E5E"/>
                </a:solidFill>
              </a:rPr>
              <a:t>Use the figure.</a:t>
            </a:r>
          </a:p>
          <a:p>
            <a:endParaRPr lang="en-US" sz="2800" b="1" dirty="0">
              <a:solidFill>
                <a:schemeClr val="tx1"/>
              </a:solidFill>
            </a:endParaRPr>
          </a:p>
          <a:p>
            <a:r>
              <a:rPr lang="en-US" sz="2800" b="1" dirty="0">
                <a:solidFill>
                  <a:schemeClr val="tx1"/>
                </a:solidFill>
              </a:rPr>
              <a:t>1.  </a:t>
            </a:r>
            <a:r>
              <a:rPr lang="en-US" sz="2800" dirty="0"/>
              <a:t>∠1 and what other angle(s) are vertical angles? 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2.  </a:t>
            </a:r>
            <a:r>
              <a:rPr lang="en-US" sz="2800" dirty="0"/>
              <a:t>∠2 and what other angle(s) are vertical angles? 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3.  </a:t>
            </a:r>
            <a:r>
              <a:rPr lang="en-US" sz="2800" dirty="0"/>
              <a:t>∠4 is adjacent to what other angle(s)? 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4.  </a:t>
            </a:r>
            <a:r>
              <a:rPr lang="en-US" sz="2800" dirty="0"/>
              <a:t>∠1 and what other angle(s) form a linear pair?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5.  </a:t>
            </a:r>
            <a:r>
              <a:rPr lang="en-US" sz="2800" dirty="0"/>
              <a:t>If </a:t>
            </a:r>
            <a:r>
              <a:rPr lang="en-US" sz="2800" i="1" dirty="0"/>
              <a:t>m</a:t>
            </a:r>
            <a:r>
              <a:rPr lang="en-US" sz="2800" dirty="0"/>
              <a:t>∠2 = 114°, then what are </a:t>
            </a:r>
            <a:r>
              <a:rPr lang="en-US" sz="2800" i="1" dirty="0"/>
              <a:t>m</a:t>
            </a:r>
            <a:r>
              <a:rPr lang="en-US" sz="2800" dirty="0"/>
              <a:t>∠1, </a:t>
            </a:r>
            <a:r>
              <a:rPr lang="en-US" sz="2800" i="1" dirty="0"/>
              <a:t>m</a:t>
            </a:r>
            <a:r>
              <a:rPr lang="en-US" sz="2800" dirty="0"/>
              <a:t>∠3, and </a:t>
            </a:r>
            <a:r>
              <a:rPr lang="en-US" sz="2800" i="1" dirty="0"/>
              <a:t>m</a:t>
            </a:r>
            <a:r>
              <a:rPr lang="en-US" sz="2800" dirty="0"/>
              <a:t>∠4?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504420" y="2847414"/>
            <a:ext cx="6545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i="1" dirty="0">
                <a:solidFill>
                  <a:srgbClr val="FF0000"/>
                </a:solidFill>
                <a:latin typeface="+mj-lt"/>
              </a:rPr>
              <a:t>∠</a:t>
            </a:r>
            <a:r>
              <a:rPr lang="en-IN" sz="2800" dirty="0">
                <a:solidFill>
                  <a:srgbClr val="FF0000"/>
                </a:solidFill>
                <a:latin typeface="+mj-lt"/>
              </a:rPr>
              <a:t>4 </a:t>
            </a:r>
          </a:p>
        </p:txBody>
      </p:sp>
      <p:sp>
        <p:nvSpPr>
          <p:cNvPr id="7" name="Rectangle 6"/>
          <p:cNvSpPr/>
          <p:nvPr/>
        </p:nvSpPr>
        <p:spPr>
          <a:xfrm>
            <a:off x="8536900" y="3449514"/>
            <a:ext cx="6545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i="1" dirty="0">
                <a:solidFill>
                  <a:srgbClr val="FF0000"/>
                </a:solidFill>
                <a:latin typeface="+mj-lt"/>
              </a:rPr>
              <a:t>∠</a:t>
            </a:r>
            <a:r>
              <a:rPr lang="en-IN" sz="2800" dirty="0">
                <a:solidFill>
                  <a:srgbClr val="FF0000"/>
                </a:solidFill>
                <a:latin typeface="+mj-lt"/>
              </a:rPr>
              <a:t>3 </a:t>
            </a:r>
          </a:p>
        </p:txBody>
      </p:sp>
      <p:sp>
        <p:nvSpPr>
          <p:cNvPr id="4" name="Rectangle 3"/>
          <p:cNvSpPr/>
          <p:nvPr/>
        </p:nvSpPr>
        <p:spPr>
          <a:xfrm>
            <a:off x="7065363" y="4020917"/>
            <a:ext cx="1958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i="1" dirty="0">
                <a:solidFill>
                  <a:srgbClr val="FF0000"/>
                </a:solidFill>
              </a:rPr>
              <a:t>∠</a:t>
            </a:r>
            <a:r>
              <a:rPr lang="en-IN" sz="2800" dirty="0">
                <a:solidFill>
                  <a:srgbClr val="FF0000"/>
                </a:solidFill>
              </a:rPr>
              <a:t>2 and </a:t>
            </a:r>
            <a:r>
              <a:rPr lang="en-IN" sz="2800" i="1" dirty="0">
                <a:solidFill>
                  <a:srgbClr val="FF0000"/>
                </a:solidFill>
              </a:rPr>
              <a:t>∠</a:t>
            </a:r>
            <a:r>
              <a:rPr lang="en-IN" sz="2800" dirty="0">
                <a:solidFill>
                  <a:srgbClr val="FF0000"/>
                </a:solidFill>
              </a:rPr>
              <a:t>3 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9887" y="4592320"/>
            <a:ext cx="1958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i="1" dirty="0">
                <a:solidFill>
                  <a:srgbClr val="FF0000"/>
                </a:solidFill>
              </a:rPr>
              <a:t>∠</a:t>
            </a:r>
            <a:r>
              <a:rPr lang="en-IN" sz="2800" dirty="0">
                <a:solidFill>
                  <a:srgbClr val="FF0000"/>
                </a:solidFill>
              </a:rPr>
              <a:t>2 and </a:t>
            </a:r>
            <a:r>
              <a:rPr lang="en-IN" sz="2800" i="1" dirty="0">
                <a:solidFill>
                  <a:srgbClr val="FF0000"/>
                </a:solidFill>
              </a:rPr>
              <a:t>∠</a:t>
            </a:r>
            <a:r>
              <a:rPr lang="en-IN" sz="2800" dirty="0">
                <a:solidFill>
                  <a:srgbClr val="FF0000"/>
                </a:solidFill>
              </a:rPr>
              <a:t>3 </a:t>
            </a:r>
          </a:p>
        </p:txBody>
      </p:sp>
      <p:sp>
        <p:nvSpPr>
          <p:cNvPr id="5" name="Rectangle 4"/>
          <p:cNvSpPr/>
          <p:nvPr/>
        </p:nvSpPr>
        <p:spPr>
          <a:xfrm>
            <a:off x="969363" y="575998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2800" i="1" dirty="0">
                <a:solidFill>
                  <a:srgbClr val="FF0000"/>
                </a:solidFill>
              </a:rPr>
              <a:t>m∠</a:t>
            </a:r>
            <a:r>
              <a:rPr lang="en-IN" sz="2800" dirty="0">
                <a:solidFill>
                  <a:srgbClr val="FF0000"/>
                </a:solidFill>
              </a:rPr>
              <a:t>1 = 66°, </a:t>
            </a:r>
            <a:r>
              <a:rPr lang="en-IN" sz="2800" i="1" dirty="0">
                <a:solidFill>
                  <a:srgbClr val="FF0000"/>
                </a:solidFill>
              </a:rPr>
              <a:t>m∠</a:t>
            </a:r>
            <a:r>
              <a:rPr lang="en-IN" sz="2800" dirty="0">
                <a:solidFill>
                  <a:srgbClr val="FF0000"/>
                </a:solidFill>
              </a:rPr>
              <a:t>3 = 114°, </a:t>
            </a:r>
            <a:r>
              <a:rPr lang="en-IN" sz="2800" i="1" dirty="0">
                <a:solidFill>
                  <a:srgbClr val="FF0000"/>
                </a:solidFill>
              </a:rPr>
              <a:t>m∠</a:t>
            </a:r>
            <a:r>
              <a:rPr lang="en-IN" sz="2800" dirty="0">
                <a:solidFill>
                  <a:srgbClr val="FF0000"/>
                </a:solidFill>
              </a:rPr>
              <a:t>4 = 66° </a:t>
            </a:r>
          </a:p>
        </p:txBody>
      </p:sp>
    </p:spTree>
    <p:extLst>
      <p:ext uri="{BB962C8B-B14F-4D97-AF65-F5344CB8AC3E}">
        <p14:creationId xmlns:p14="http://schemas.microsoft.com/office/powerpoint/2010/main" val="6120198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dfdc7cc7edec5a1815d882a7f7ce31defdd4"/>
</p:tagLst>
</file>

<file path=ppt/theme/theme1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 Slid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 Template 16x9 2020 update" id="{5E47A058-0525-4FF8-ABFF-DAB3961E1CA4}" vid="{3779B88A-58AE-471A-9261-01943B1F04F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ebb11a2-b469-44b8-8bf8-081d58bb6473" xsi:nil="true"/>
    <lcf76f155ced4ddcb4097134ff3c332f xmlns="9450ef5d-1a70-432a-a187-b784c13ee2c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66630E732CA44D970B0FD5490C9BA6" ma:contentTypeVersion="18" ma:contentTypeDescription="Create a new document." ma:contentTypeScope="" ma:versionID="90db7acf3981c1b8afc1ad983dca2cb0">
  <xsd:schema xmlns:xsd="http://www.w3.org/2001/XMLSchema" xmlns:xs="http://www.w3.org/2001/XMLSchema" xmlns:p="http://schemas.microsoft.com/office/2006/metadata/properties" xmlns:ns2="9450ef5d-1a70-432a-a187-b784c13ee2c7" xmlns:ns3="eebb11a2-b469-44b8-8bf8-081d58bb6473" targetNamespace="http://schemas.microsoft.com/office/2006/metadata/properties" ma:root="true" ma:fieldsID="43b234907c8b9389a0c1a05c706dc29a" ns2:_="" ns3:_="">
    <xsd:import namespace="9450ef5d-1a70-432a-a187-b784c13ee2c7"/>
    <xsd:import namespace="eebb11a2-b469-44b8-8bf8-081d58bb64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50ef5d-1a70-432a-a187-b784c13ee2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db8617a1-beef-4e24-867f-51551f54cf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bb11a2-b469-44b8-8bf8-081d58bb6473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253635cd-e542-46dd-a609-9988ad3410aa}" ma:internalName="TaxCatchAll" ma:showField="CatchAllData" ma:web="eebb11a2-b469-44b8-8bf8-081d58bb64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A7B8949-CBC3-4377-A494-7591C33E696E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9450ef5d-1a70-432a-a187-b784c13ee2c7"/>
    <ds:schemaRef ds:uri="http://schemas.openxmlformats.org/package/2006/metadata/core-properties"/>
    <ds:schemaRef ds:uri="eebb11a2-b469-44b8-8bf8-081d58bb647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2019317-E879-42C5-A38E-278820CBC0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4B1C47-91F4-47B6-B286-650991EFF8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50ef5d-1a70-432a-a187-b784c13ee2c7"/>
    <ds:schemaRef ds:uri="eebb11a2-b469-44b8-8bf8-081d58bb64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7387</TotalTime>
  <Words>1776</Words>
  <Application>Microsoft Office PowerPoint</Application>
  <PresentationFormat>Widescreen</PresentationFormat>
  <Paragraphs>206</Paragraphs>
  <Slides>26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Cambria Math</vt:lpstr>
      <vt:lpstr>Vectipede Bk</vt:lpstr>
      <vt:lpstr>Title Slide</vt:lpstr>
      <vt:lpstr>Content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16:9 PPT Template: User Notes Delete this slide from final presentation.</dc:title>
  <dc:creator>Grubelich, Rocio</dc:creator>
  <cp:lastModifiedBy>Angela Stephanides</cp:lastModifiedBy>
  <cp:revision>373</cp:revision>
  <cp:lastPrinted>2018-08-01T21:17:27Z</cp:lastPrinted>
  <dcterms:created xsi:type="dcterms:W3CDTF">2020-09-17T18:06:02Z</dcterms:created>
  <dcterms:modified xsi:type="dcterms:W3CDTF">2026-09-23T11:35:50Z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0x0101000266630E732CA44D970B0FD5490C9BA6</vt:lpwstr>
  </property>
</Properties>
</file>