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1" r:id="rId4"/>
  </p:sldMasterIdLst>
  <p:notesMasterIdLst>
    <p:notesMasterId r:id="rId54"/>
  </p:notesMasterIdLst>
  <p:sldIdLst>
    <p:sldId id="257" r:id="rId5"/>
    <p:sldId id="294" r:id="rId6"/>
    <p:sldId id="262" r:id="rId7"/>
    <p:sldId id="293" r:id="rId8"/>
    <p:sldId id="261" r:id="rId9"/>
    <p:sldId id="260" r:id="rId10"/>
    <p:sldId id="263" r:id="rId11"/>
    <p:sldId id="264" r:id="rId12"/>
    <p:sldId id="265" r:id="rId13"/>
    <p:sldId id="266" r:id="rId14"/>
    <p:sldId id="267" r:id="rId15"/>
    <p:sldId id="479" r:id="rId16"/>
    <p:sldId id="481" r:id="rId17"/>
    <p:sldId id="484" r:id="rId18"/>
    <p:sldId id="492" r:id="rId19"/>
    <p:sldId id="268" r:id="rId20"/>
    <p:sldId id="269" r:id="rId21"/>
    <p:sldId id="258" r:id="rId22"/>
    <p:sldId id="472" r:id="rId23"/>
    <p:sldId id="494" r:id="rId24"/>
    <p:sldId id="449" r:id="rId25"/>
    <p:sldId id="478" r:id="rId26"/>
    <p:sldId id="480" r:id="rId27"/>
    <p:sldId id="275" r:id="rId28"/>
    <p:sldId id="276" r:id="rId29"/>
    <p:sldId id="277" r:id="rId30"/>
    <p:sldId id="278" r:id="rId31"/>
    <p:sldId id="280" r:id="rId32"/>
    <p:sldId id="281" r:id="rId33"/>
    <p:sldId id="282" r:id="rId34"/>
    <p:sldId id="285" r:id="rId35"/>
    <p:sldId id="485" r:id="rId36"/>
    <p:sldId id="286" r:id="rId37"/>
    <p:sldId id="486" r:id="rId38"/>
    <p:sldId id="291" r:id="rId39"/>
    <p:sldId id="292" r:id="rId40"/>
    <p:sldId id="490" r:id="rId41"/>
    <p:sldId id="279" r:id="rId42"/>
    <p:sldId id="289" r:id="rId43"/>
    <p:sldId id="290" r:id="rId44"/>
    <p:sldId id="274" r:id="rId45"/>
    <p:sldId id="284" r:id="rId46"/>
    <p:sldId id="273" r:id="rId47"/>
    <p:sldId id="283" r:id="rId48"/>
    <p:sldId id="271" r:id="rId49"/>
    <p:sldId id="259" r:id="rId50"/>
    <p:sldId id="272" r:id="rId51"/>
    <p:sldId id="296" r:id="rId52"/>
    <p:sldId id="483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7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F9079-CC43-4A88-9A67-5FA6B61B0E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7DF12-33A7-4912-808F-BBD2AB8BA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95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2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5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36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S" sz="1200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S" sz="12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29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8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90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9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9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6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0618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076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9457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79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004590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7110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23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9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579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>
          <p15:clr>
            <a:srgbClr val="FBAE40"/>
          </p15:clr>
        </p15:guide>
        <p15:guide id="2" orient="horz" pos="804">
          <p15:clr>
            <a:srgbClr val="FBAE40"/>
          </p15:clr>
        </p15:guide>
        <p15:guide id="3" pos="384">
          <p15:clr>
            <a:srgbClr val="FBAE40"/>
          </p15:clr>
        </p15:guide>
        <p15:guide id="4" pos="3940">
          <p15:clr>
            <a:srgbClr val="FBAE40"/>
          </p15:clr>
        </p15:guide>
        <p15:guide id="5" pos="40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310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2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10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5.xml"/><Relationship Id="rId6" Type="http://schemas.openxmlformats.org/officeDocument/2006/relationships/image" Target="../media/image10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6.xml"/><Relationship Id="rId6" Type="http://schemas.openxmlformats.org/officeDocument/2006/relationships/image" Target="../media/image10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Relationship Id="rId6" Type="http://schemas.openxmlformats.org/officeDocument/2006/relationships/image" Target="../media/image1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8.xml"/><Relationship Id="rId6" Type="http://schemas.openxmlformats.org/officeDocument/2006/relationships/image" Target="../media/image340.png"/><Relationship Id="rId5" Type="http://schemas.openxmlformats.org/officeDocument/2006/relationships/image" Target="../media/image45.png"/><Relationship Id="rId4" Type="http://schemas.openxmlformats.org/officeDocument/2006/relationships/image" Target="../media/image1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10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0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10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0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5" Type="http://schemas.openxmlformats.org/officeDocument/2006/relationships/image" Target="../media/image10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10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10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5" Type="http://schemas.openxmlformats.org/officeDocument/2006/relationships/image" Target="../media/image10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10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1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5" Type="http://schemas.openxmlformats.org/officeDocument/2006/relationships/image" Target="../media/image10.png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10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10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10.png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5" Type="http://schemas.openxmlformats.org/officeDocument/2006/relationships/image" Target="../media/image10.png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5" Type="http://schemas.openxmlformats.org/officeDocument/2006/relationships/image" Target="../media/image10.png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5" Type="http://schemas.openxmlformats.org/officeDocument/2006/relationships/image" Target="../media/image10.png"/><Relationship Id="rId4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10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10.png"/><Relationship Id="rId5" Type="http://schemas.openxmlformats.org/officeDocument/2006/relationships/image" Target="../media/image87.png"/><Relationship Id="rId4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6" Type="http://schemas.openxmlformats.org/officeDocument/2006/relationships/image" Target="../media/image10.png"/><Relationship Id="rId5" Type="http://schemas.openxmlformats.org/officeDocument/2006/relationships/image" Target="../media/image89.png"/><Relationship Id="rId4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10.png"/><Relationship Id="rId5" Type="http://schemas.openxmlformats.org/officeDocument/2006/relationships/image" Target="../media/image91.png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6" Type="http://schemas.openxmlformats.org/officeDocument/2006/relationships/image" Target="../media/image10.png"/><Relationship Id="rId5" Type="http://schemas.openxmlformats.org/officeDocument/2006/relationships/image" Target="../media/image93.png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6" Type="http://schemas.openxmlformats.org/officeDocument/2006/relationships/image" Target="../media/image10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10.png"/><Relationship Id="rId5" Type="http://schemas.openxmlformats.org/officeDocument/2006/relationships/image" Target="../media/image98.png"/><Relationship Id="rId4" Type="http://schemas.openxmlformats.org/officeDocument/2006/relationships/image" Target="../media/image9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6" Type="http://schemas.openxmlformats.org/officeDocument/2006/relationships/image" Target="../media/image10.png"/><Relationship Id="rId5" Type="http://schemas.openxmlformats.org/officeDocument/2006/relationships/image" Target="../media/image100.png"/><Relationship Id="rId4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5" Type="http://schemas.openxmlformats.org/officeDocument/2006/relationships/image" Target="../media/image10.png"/><Relationship Id="rId4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5" Type="http://schemas.openxmlformats.org/officeDocument/2006/relationships/image" Target="../media/image10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5623" y="-32691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Module 7: Quadrilaterals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10202-EF9B-B745-DEF5-88CFF282B4B5}"/>
              </a:ext>
            </a:extLst>
          </p:cNvPr>
          <p:cNvSpPr txBox="1"/>
          <p:nvPr/>
        </p:nvSpPr>
        <p:spPr>
          <a:xfrm>
            <a:off x="2491142" y="2105561"/>
            <a:ext cx="6501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Module 7: Quadrilaterals</a:t>
            </a:r>
          </a:p>
          <a:p>
            <a:r>
              <a:rPr lang="en-US" sz="4000" dirty="0">
                <a:solidFill>
                  <a:srgbClr val="92D050"/>
                </a:solidFill>
              </a:rPr>
              <a:t>Geometry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62FDFE-BE28-076E-A99A-6EA905048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159" y="204867"/>
            <a:ext cx="7726466" cy="12245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9CB7EE-8FF7-065B-750C-4B2B127EC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85" y="1731350"/>
            <a:ext cx="8821080" cy="7906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CC671F-B81F-49E6-4A5B-C3A25C748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179" y="3167025"/>
            <a:ext cx="9006938" cy="6814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457FCF-F4BF-21CB-DBAA-F65D1DF33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170" y="4596413"/>
            <a:ext cx="8549097" cy="98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85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420FAA-7B09-D2CE-98FF-01FDA76F9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49" y="0"/>
            <a:ext cx="9549064" cy="4186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E3A7F2-05F9-5308-CE80-AC24E9D7A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161" y="4170816"/>
            <a:ext cx="8523392" cy="155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1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4895CF-5A61-4270-BCF8-57D8074B5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8209" y="485507"/>
            <a:ext cx="9002785" cy="5458362"/>
          </a:xfrm>
          <a:prstGeom prst="rect">
            <a:avLst/>
          </a:prstGeom>
        </p:spPr>
      </p:pic>
      <p:pic>
        <p:nvPicPr>
          <p:cNvPr id="5" name="Picture 4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E2E39A06-C343-9A72-0710-343A545D0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F3698791-BFA4-43A7-2025-0F22BCB2FB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24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1E048-71F6-4295-80FD-6B6DB3BB9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192" y="901592"/>
            <a:ext cx="8509899" cy="4549664"/>
          </a:xfrm>
          <a:prstGeom prst="rect">
            <a:avLst/>
          </a:prstGeom>
        </p:spPr>
      </p:pic>
      <p:pic>
        <p:nvPicPr>
          <p:cNvPr id="9" name="Picture 8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2DE40139-F374-52B4-000C-7B4F0C105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D7BB56E7-A44B-725A-3C01-C02A79B4CD5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4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065B2-1254-4DE9-85DF-3A82C223A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168" y="894362"/>
            <a:ext cx="8956707" cy="4829608"/>
          </a:xfrm>
          <a:prstGeom prst="rect">
            <a:avLst/>
          </a:prstGeom>
        </p:spPr>
      </p:pic>
      <p:pic>
        <p:nvPicPr>
          <p:cNvPr id="5" name="Picture 4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62DFBDB1-EF9B-52F6-CBB4-DEEC09C31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EEF71F78-9A31-B47D-D2AE-67A3D7AF54D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41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E45D1-4361-4A1D-968A-E95E5FD16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635" y="396750"/>
            <a:ext cx="9571214" cy="5824427"/>
          </a:xfrm>
          <a:prstGeom prst="rect">
            <a:avLst/>
          </a:prstGeom>
        </p:spPr>
      </p:pic>
      <p:pic>
        <p:nvPicPr>
          <p:cNvPr id="5" name="Picture 4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98A991D7-6164-F48B-06BB-B08E3BB0B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B8425A8A-7C61-6B94-80D8-D26F121B42F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47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FBAD5A-9C7E-4F55-89B1-936766460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99" y="1019090"/>
            <a:ext cx="11061128" cy="4661968"/>
          </a:xfrm>
          <a:prstGeom prst="rect">
            <a:avLst/>
          </a:prstGeom>
        </p:spPr>
      </p:pic>
      <p:pic>
        <p:nvPicPr>
          <p:cNvPr id="5" name="Picture 4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692F202A-E537-5AD5-9601-EFD98AFF8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06BAC687-0A31-0ABB-785D-9E260FECA4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31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8259A-F30E-4FAF-A0AB-6AF52744F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9681" y="-47688"/>
            <a:ext cx="7369187" cy="6429502"/>
          </a:xfrm>
          <a:prstGeom prst="rect">
            <a:avLst/>
          </a:prstGeom>
        </p:spPr>
      </p:pic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9D27FC44-EF8A-18F5-9E59-4350A141B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4E8C7DCA-5DFC-A3B7-FFA3-D6DD4063BE7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59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F3E641-B525-4EE7-B2AB-3F97B1C95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416" y="338388"/>
            <a:ext cx="8482869" cy="5210312"/>
          </a:xfrm>
          <a:prstGeom prst="rect">
            <a:avLst/>
          </a:prstGeom>
        </p:spPr>
      </p:pic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C73D271A-C05A-C2B8-D645-5409DE791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614982BD-8465-6191-7E73-470BAFA8F42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92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978F1-B25D-47EB-A171-64F5DED37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151" y="1836751"/>
            <a:ext cx="9277000" cy="292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99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8F5BCA-F829-5A7A-ED54-11E1F6EE7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07" y="1273489"/>
            <a:ext cx="11127372" cy="3396633"/>
          </a:xfrm>
          <a:prstGeom prst="rect">
            <a:avLst/>
          </a:prstGeom>
        </p:spPr>
      </p:pic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0CCED9B8-DEEB-82AE-62AB-A083C3268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8770EDCB-0289-3AD0-DE5E-050D5321EE2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4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3CD3A1-B7D5-CCCB-4705-E3A6D6D0B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836" y="3191239"/>
            <a:ext cx="8389027" cy="2977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1B01A5-B28C-FB6F-4F5F-4D1B1B21A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92" y="133834"/>
            <a:ext cx="8097003" cy="282405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05D54E-CEB1-FA76-026D-7A121487963C}"/>
              </a:ext>
            </a:extLst>
          </p:cNvPr>
          <p:cNvSpPr/>
          <p:nvPr/>
        </p:nvSpPr>
        <p:spPr>
          <a:xfrm>
            <a:off x="4040146" y="1289404"/>
            <a:ext cx="1160891" cy="270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E3C1FB-7FE1-42E2-3EC0-2254B3630301}"/>
              </a:ext>
            </a:extLst>
          </p:cNvPr>
          <p:cNvSpPr/>
          <p:nvPr/>
        </p:nvSpPr>
        <p:spPr>
          <a:xfrm>
            <a:off x="5108390" y="2715318"/>
            <a:ext cx="1160890" cy="214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FD126A-CCBE-FF25-BBD2-C23B8AABA6D7}"/>
              </a:ext>
            </a:extLst>
          </p:cNvPr>
          <p:cNvSpPr/>
          <p:nvPr/>
        </p:nvSpPr>
        <p:spPr>
          <a:xfrm>
            <a:off x="5361270" y="4056124"/>
            <a:ext cx="1049573" cy="253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D6BAEB-458C-96BB-B4C2-E46103661C80}"/>
              </a:ext>
            </a:extLst>
          </p:cNvPr>
          <p:cNvSpPr/>
          <p:nvPr/>
        </p:nvSpPr>
        <p:spPr>
          <a:xfrm>
            <a:off x="2938291" y="5577369"/>
            <a:ext cx="850789" cy="3471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B3F59842-37E6-5C81-E3BC-4A8A6E732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3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16C24D89-5901-8A55-F7AF-35EE50EAED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92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9F6759-F301-E74E-2CE9-CA894007F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67" y="692272"/>
            <a:ext cx="11504130" cy="4424665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DFAE4692-3399-54C1-25E8-F70C091F8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7C815C0B-51E1-A933-5C69-33887C0D15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5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4DA1EF-BE9E-4355-98AC-1B5A9B458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920" y="240522"/>
            <a:ext cx="6817479" cy="5893955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08DFF991-ACA7-BE3D-A2AC-0A1FDB6D9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34FF901A-FF61-192D-C972-717174F2B5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03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0FCF03-3154-4C40-B03C-706EBB129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617" y="152884"/>
            <a:ext cx="7281966" cy="6242669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25EC7D0F-6F29-8558-C35E-22097D3D0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3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B76D3997-2BC0-50B6-9A76-329EC705C3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68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 Dolor Amet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B2467-F330-41BD-9218-926278FE9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186" y="975913"/>
            <a:ext cx="10357247" cy="3802532"/>
          </a:xfrm>
          <a:prstGeom prst="rect">
            <a:avLst/>
          </a:prstGeom>
        </p:spPr>
      </p:pic>
      <p:pic>
        <p:nvPicPr>
          <p:cNvPr id="5" name="Picture 4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4719740D-AA13-90F7-6E82-539136FCF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0D8CF1D5-AA21-34F7-E8BD-ECC4932163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09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08F2AC-F648-445D-ABC6-E5C64D888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08" y="733007"/>
            <a:ext cx="6979731" cy="2219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7E0AF5-BAAF-412F-9CDE-B25A446E1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805" y="2952307"/>
            <a:ext cx="8351195" cy="28234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F44F29-3820-7D86-B8B1-311B0083440B}"/>
              </a:ext>
            </a:extLst>
          </p:cNvPr>
          <p:cNvSpPr txBox="1"/>
          <p:nvPr/>
        </p:nvSpPr>
        <p:spPr>
          <a:xfrm>
            <a:off x="1383526" y="279745"/>
            <a:ext cx="71800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*Find all angles and side measures for all problems on this page!</a:t>
            </a:r>
          </a:p>
        </p:txBody>
      </p:sp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8CAD058C-E983-23BB-E231-8F4A3FE90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6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47A7A206-A031-4EC8-7F83-427506E83DB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29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114A-1E64-4C4E-86BD-58F1059B21E1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82528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2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Use Properties of Rectangles and Algebra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132E9E-3D93-4462-BDD8-3109DAAEE848}"/>
              </a:ext>
            </a:extLst>
          </p:cNvPr>
          <p:cNvSpPr txBox="1">
            <a:spLocks/>
          </p:cNvSpPr>
          <p:nvPr/>
        </p:nvSpPr>
        <p:spPr>
          <a:xfrm>
            <a:off x="459872" y="1477108"/>
            <a:ext cx="7854787" cy="31984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Check</a:t>
            </a:r>
          </a:p>
          <a:p>
            <a:r>
              <a:rPr lang="pt-BR" sz="2800" dirty="0"/>
              <a:t>Quadrilateral </a:t>
            </a:r>
            <a:r>
              <a:rPr lang="pt-BR" sz="2800" i="1" dirty="0"/>
              <a:t>JKLM</a:t>
            </a:r>
            <a:r>
              <a:rPr lang="pt-BR" sz="2800" dirty="0"/>
              <a:t> is a rectangle.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Part A </a:t>
            </a:r>
          </a:p>
          <a:p>
            <a:r>
              <a:rPr lang="en-US" sz="2800" dirty="0"/>
              <a:t>If </a:t>
            </a:r>
            <a:r>
              <a:rPr lang="en-US" sz="2800" i="1" dirty="0"/>
              <a:t>MN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0" i="1" dirty="0">
                <a:solidFill>
                  <a:schemeClr val="tx2"/>
                </a:solidFill>
              </a:rPr>
              <a:t>=</a:t>
            </a:r>
            <a:r>
              <a:rPr lang="en-US" sz="2800" dirty="0"/>
              <a:t> 3</a:t>
            </a:r>
            <a:r>
              <a:rPr lang="en-US" sz="2800" i="1" dirty="0"/>
              <a:t>x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+ 1 and </a:t>
            </a:r>
            <a:r>
              <a:rPr lang="en-US" sz="2800" i="1" dirty="0"/>
              <a:t>JL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0" i="1" dirty="0">
                <a:solidFill>
                  <a:schemeClr val="tx2"/>
                </a:solidFill>
              </a:rPr>
              <a:t>=</a:t>
            </a:r>
            <a:r>
              <a:rPr lang="en-US" sz="2800" dirty="0"/>
              <a:t> 2</a:t>
            </a:r>
            <a:r>
              <a:rPr lang="en-US" sz="2800" i="1" dirty="0"/>
              <a:t>x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+ 9, find </a:t>
            </a:r>
            <a:r>
              <a:rPr lang="en-US" sz="2800" i="1" dirty="0"/>
              <a:t>MK</a:t>
            </a:r>
            <a:r>
              <a:rPr lang="en-US" sz="2800" dirty="0"/>
              <a:t>. Round to the nearest tenth if necessary.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E6EA57-717E-467B-B40C-8927B940C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963" y="1199838"/>
            <a:ext cx="3162863" cy="1876474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E73AAEF4-2FAA-EB71-6396-047BEFDEF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B684AD19-AFF4-F194-F1B1-39019B186B4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95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114A-1E64-4C4E-86BD-58F1059B21E1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82528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2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Use Properties of Rectangles and Algebra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132E9E-3D93-4462-BDD8-3109DAAEE848}"/>
              </a:ext>
            </a:extLst>
          </p:cNvPr>
          <p:cNvSpPr txBox="1">
            <a:spLocks/>
          </p:cNvSpPr>
          <p:nvPr/>
        </p:nvSpPr>
        <p:spPr>
          <a:xfrm>
            <a:off x="459872" y="1477108"/>
            <a:ext cx="7854787" cy="31984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Check</a:t>
            </a:r>
          </a:p>
          <a:p>
            <a:r>
              <a:rPr lang="pt-BR" sz="2800" dirty="0"/>
              <a:t>Quadrilateral </a:t>
            </a:r>
            <a:r>
              <a:rPr lang="pt-BR" sz="2800" i="1" dirty="0"/>
              <a:t>JKLM</a:t>
            </a:r>
            <a:r>
              <a:rPr lang="pt-BR" sz="2800" dirty="0"/>
              <a:t> is a rectangle.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E6EA57-717E-467B-B40C-8927B940C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161" y="1104422"/>
            <a:ext cx="3162863" cy="1876474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A49607-BF7E-4324-8F41-5AACAB0F1CF0}"/>
              </a:ext>
            </a:extLst>
          </p:cNvPr>
          <p:cNvSpPr txBox="1">
            <a:spLocks/>
          </p:cNvSpPr>
          <p:nvPr/>
        </p:nvSpPr>
        <p:spPr>
          <a:xfrm>
            <a:off x="307907" y="3172925"/>
            <a:ext cx="11576186" cy="15408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Part B </a:t>
            </a:r>
          </a:p>
          <a:p>
            <a:r>
              <a:rPr lang="en-US" sz="2800" dirty="0"/>
              <a:t>If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JNK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0" i="1" dirty="0">
                <a:solidFill>
                  <a:schemeClr val="tx2"/>
                </a:solidFill>
              </a:rPr>
              <a:t>=</a:t>
            </a:r>
            <a:r>
              <a:rPr lang="en-US" sz="2800" dirty="0"/>
              <a:t> (5</a:t>
            </a:r>
            <a:r>
              <a:rPr lang="en-US" sz="2800" i="1" dirty="0"/>
              <a:t>x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+ 2)° and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JNM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0" i="1" dirty="0">
                <a:solidFill>
                  <a:schemeClr val="tx2"/>
                </a:solidFill>
              </a:rPr>
              <a:t>=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/>
              <a:t>(3</a:t>
            </a:r>
            <a:r>
              <a:rPr lang="en-US" sz="2800" i="1" dirty="0"/>
              <a:t>x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− 6)°, </a:t>
            </a:r>
          </a:p>
          <a:p>
            <a:r>
              <a:rPr lang="en-US" sz="2800" dirty="0"/>
              <a:t>find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JNK</a:t>
            </a:r>
            <a:r>
              <a:rPr lang="en-US" sz="2800" dirty="0"/>
              <a:t> and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JNM</a:t>
            </a:r>
            <a:r>
              <a:rPr lang="en-US" sz="2800" dirty="0"/>
              <a:t>.  </a:t>
            </a:r>
            <a:r>
              <a:rPr lang="en-US" sz="2800" b="1" dirty="0"/>
              <a:t>Part C: </a:t>
            </a:r>
            <a:r>
              <a:rPr lang="en-US" sz="2800" dirty="0"/>
              <a:t>Find all angle degrees!</a:t>
            </a:r>
          </a:p>
        </p:txBody>
      </p:sp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0C97F293-25D8-4183-9B0A-775AD1216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07F8623F-CACA-DE18-9D82-43D42E56C7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5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1537980" y="572925"/>
            <a:ext cx="82528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2</a:t>
            </a:r>
            <a:br>
              <a:rPr lang="en-US" sz="2800" dirty="0">
                <a:solidFill>
                  <a:srgbClr val="33175A"/>
                </a:solidFill>
              </a:rPr>
            </a:br>
            <a:endParaRPr lang="en-US" sz="2800" b="0" dirty="0">
              <a:solidFill>
                <a:schemeClr val="tx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73942E-2EC0-4FDD-B5A1-FE31A4044517}"/>
              </a:ext>
            </a:extLst>
          </p:cNvPr>
          <p:cNvSpPr txBox="1">
            <a:spLocks/>
          </p:cNvSpPr>
          <p:nvPr/>
        </p:nvSpPr>
        <p:spPr>
          <a:xfrm>
            <a:off x="260367" y="1393931"/>
            <a:ext cx="7079616" cy="29912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Quadrilateral </a:t>
            </a:r>
            <a:r>
              <a:rPr lang="en-US" sz="2800" b="1" i="1" dirty="0">
                <a:solidFill>
                  <a:schemeClr val="tx1"/>
                </a:solidFill>
              </a:rPr>
              <a:t>ABCD</a:t>
            </a:r>
            <a:r>
              <a:rPr lang="en-US" sz="2800" b="1" dirty="0">
                <a:solidFill>
                  <a:schemeClr val="tx1"/>
                </a:solidFill>
              </a:rPr>
              <a:t> is a rectangle.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If </a:t>
            </a:r>
            <a:r>
              <a:rPr lang="en-US" sz="2800" b="1" i="1" dirty="0" err="1">
                <a:solidFill>
                  <a:schemeClr val="tx1"/>
                </a:solidFill>
              </a:rPr>
              <a:t>m</a:t>
            </a:r>
            <a:r>
              <a:rPr lang="en-US" sz="2800" b="1" dirty="0" err="1">
                <a:solidFill>
                  <a:schemeClr val="tx1"/>
                </a:solidFill>
              </a:rPr>
              <a:t>∠</a:t>
            </a:r>
            <a:r>
              <a:rPr lang="en-US" sz="2800" b="1" i="1" dirty="0" err="1">
                <a:solidFill>
                  <a:schemeClr val="tx1"/>
                </a:solidFill>
              </a:rPr>
              <a:t>BAC</a:t>
            </a:r>
            <a:r>
              <a:rPr lang="en-US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i="1" dirty="0">
                <a:solidFill>
                  <a:schemeClr val="tx1"/>
                </a:solidFill>
              </a:rPr>
              <a:t>= </a:t>
            </a:r>
            <a:r>
              <a:rPr lang="en-US" sz="2800" b="1" dirty="0">
                <a:solidFill>
                  <a:schemeClr val="tx1"/>
                </a:solidFill>
              </a:rPr>
              <a:t>(3</a:t>
            </a:r>
            <a:r>
              <a:rPr lang="en-US" sz="2800" b="1" i="1" dirty="0">
                <a:solidFill>
                  <a:schemeClr val="tx1"/>
                </a:solidFill>
              </a:rPr>
              <a:t>x</a:t>
            </a:r>
            <a:r>
              <a:rPr lang="en-US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i="1" dirty="0">
                <a:solidFill>
                  <a:schemeClr val="tx1"/>
                </a:solidFill>
              </a:rPr>
              <a:t>+ </a:t>
            </a:r>
            <a:r>
              <a:rPr lang="en-US" sz="2800" b="1" dirty="0">
                <a:solidFill>
                  <a:schemeClr val="tx1"/>
                </a:solidFill>
              </a:rPr>
              <a:t>3)° and</a:t>
            </a:r>
          </a:p>
          <a:p>
            <a:r>
              <a:rPr lang="en-US" sz="2800" b="1" i="1" dirty="0" err="1">
                <a:solidFill>
                  <a:schemeClr val="tx1"/>
                </a:solidFill>
              </a:rPr>
              <a:t>m</a:t>
            </a:r>
            <a:r>
              <a:rPr lang="en-US" sz="2800" b="1" dirty="0" err="1">
                <a:solidFill>
                  <a:schemeClr val="tx1"/>
                </a:solidFill>
              </a:rPr>
              <a:t>∠</a:t>
            </a:r>
            <a:r>
              <a:rPr lang="en-US" sz="2800" b="1" i="1" dirty="0" err="1">
                <a:solidFill>
                  <a:schemeClr val="tx1"/>
                </a:solidFill>
              </a:rPr>
              <a:t>ACB</a:t>
            </a:r>
            <a:r>
              <a:rPr lang="en-US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i="1" dirty="0">
                <a:solidFill>
                  <a:schemeClr val="tx1"/>
                </a:solidFill>
              </a:rPr>
              <a:t>= </a:t>
            </a:r>
            <a:r>
              <a:rPr lang="en-US" sz="2800" b="1" dirty="0">
                <a:solidFill>
                  <a:schemeClr val="tx1"/>
                </a:solidFill>
              </a:rPr>
              <a:t>(5</a:t>
            </a:r>
            <a:r>
              <a:rPr lang="en-US" sz="2800" b="1" i="1" dirty="0">
                <a:solidFill>
                  <a:schemeClr val="tx1"/>
                </a:solidFill>
              </a:rPr>
              <a:t>x</a:t>
            </a:r>
            <a:r>
              <a:rPr lang="en-US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dirty="0">
                <a:solidFill>
                  <a:schemeClr val="tx1"/>
                </a:solidFill>
              </a:rPr>
              <a:t>− 1)°, find the value of </a:t>
            </a:r>
            <a:r>
              <a:rPr lang="en-US" sz="2800" b="1" i="1" dirty="0">
                <a:solidFill>
                  <a:schemeClr val="tx1"/>
                </a:solidFill>
              </a:rPr>
              <a:t>x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  <a:r>
              <a:rPr lang="en-US" sz="2800" u="sng" dirty="0">
                <a:solidFill>
                  <a:schemeClr val="tx1"/>
                </a:solidFill>
              </a:rPr>
              <a:t>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40F1EF-D77A-4231-BA90-DE6A7380D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236" y="429745"/>
            <a:ext cx="3226080" cy="1928371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10177EEA-8224-566B-63A6-FD71A5664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3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79E8546C-16E5-3E48-F4E9-A8AD8F03D37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73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114A-1E64-4C4E-86BD-58F1059B21E1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82528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3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US" sz="2800" b="0">
                <a:solidFill>
                  <a:schemeClr val="tx1"/>
                </a:solidFill>
              </a:rPr>
              <a:t>Prove Rectangular Relationships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8808BD-6690-46B1-B34F-3F4B07C42AB8}"/>
              </a:ext>
            </a:extLst>
          </p:cNvPr>
          <p:cNvSpPr txBox="1">
            <a:spLocks/>
          </p:cNvSpPr>
          <p:nvPr/>
        </p:nvSpPr>
        <p:spPr>
          <a:xfrm>
            <a:off x="459873" y="1482231"/>
            <a:ext cx="3976955" cy="5623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dirty="0">
              <a:solidFill>
                <a:schemeClr val="tx1"/>
              </a:solidFill>
            </a:endParaRPr>
          </a:p>
          <a:p>
            <a:endParaRPr lang="en-US" sz="28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2">
                <a:extLst>
                  <a:ext uri="{FF2B5EF4-FFF2-40B4-BE49-F238E27FC236}">
                    <a16:creationId xmlns:a16="http://schemas.microsoft.com/office/drawing/2014/main" id="{E90139DA-486E-4B84-8970-FC4F9ACE433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9084" y="2244901"/>
              <a:ext cx="10021454" cy="36745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17440">
                      <a:extLst>
                        <a:ext uri="{9D8B030D-6E8A-4147-A177-3AD203B41FA5}">
                          <a16:colId xmlns:a16="http://schemas.microsoft.com/office/drawing/2014/main" val="2715889852"/>
                        </a:ext>
                      </a:extLst>
                    </a:gridCol>
                    <a:gridCol w="5104014">
                      <a:extLst>
                        <a:ext uri="{9D8B030D-6E8A-4147-A177-3AD203B41FA5}">
                          <a16:colId xmlns:a16="http://schemas.microsoft.com/office/drawing/2014/main" val="297748139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400" dirty="0">
                              <a:solidFill>
                                <a:schemeClr val="tx1"/>
                              </a:solidFill>
                            </a:rPr>
                            <a:t>Statements</a:t>
                          </a:r>
                          <a:endParaRPr lang="en-A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400" dirty="0">
                              <a:solidFill>
                                <a:schemeClr val="tx1"/>
                              </a:solidFill>
                            </a:rPr>
                            <a:t>Reasons</a:t>
                          </a:r>
                          <a:endParaRPr lang="en-A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4737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1" i="0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  <a:r>
                            <a:rPr lang="en-US" sz="2400" i="1" dirty="0">
                              <a:solidFill>
                                <a:schemeClr val="tx2"/>
                              </a:solidFill>
                            </a:rPr>
                            <a:t> PQRS</a:t>
                          </a:r>
                          <a:r>
                            <a:rPr lang="en-US" sz="2400" dirty="0">
                              <a:solidFill>
                                <a:schemeClr val="tx2"/>
                              </a:solidFill>
                            </a:rPr>
                            <a:t> is a rectangle;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sz="2400" b="0" i="1" dirty="0" smtClean="0">
                                      <a:solidFill>
                                        <a:schemeClr val="tx2"/>
                                      </a:solidFill>
                                    </a:rPr>
                                    <m:t>PT</m:t>
                                  </m:r>
                                </m:e>
                              </m:acc>
                              <m:r>
                                <a:rPr lang="en-US" sz="2400" b="0" i="0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400" dirty="0">
                              <a:solidFill>
                                <a:schemeClr val="tx2"/>
                              </a:solidFill>
                            </a:rPr>
                            <a:t>≅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24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sz="2400" b="0" i="1" dirty="0" smtClean="0">
                                      <a:solidFill>
                                        <a:schemeClr val="tx2"/>
                                      </a:solidFill>
                                    </a:rPr>
                                    <m:t>ST</m:t>
                                  </m:r>
                                </m:e>
                              </m:acc>
                            </m:oMath>
                          </a14:m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1.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Given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19357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400" b="1" i="0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r>
                            <a:rPr lang="en-IN" sz="2400" i="1" dirty="0">
                              <a:solidFill>
                                <a:schemeClr val="tx2"/>
                              </a:solidFill>
                            </a:rPr>
                            <a:t> PQRS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 is a parallelogram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2.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Definition of rectangle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495593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3.</a:t>
                          </a:r>
                          <a:r>
                            <a:rPr lang="en-US" sz="2400" b="0" i="0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3. </a:t>
                          </a:r>
                          <a:r>
                            <a:rPr lang="en-US" sz="2400" dirty="0">
                              <a:solidFill>
                                <a:schemeClr val="tx2"/>
                              </a:solidFill>
                            </a:rPr>
                            <a:t>Opp. sides of a ▱ are ≅.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8038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 Definition of rectangle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39170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r>
                            <a:rPr lang="en-IN" sz="2400" b="1" dirty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∠</a:t>
                          </a:r>
                          <a:r>
                            <a:rPr lang="en-IN" sz="2400" i="1" dirty="0">
                              <a:solidFill>
                                <a:schemeClr val="tx2"/>
                              </a:solidFill>
                            </a:rPr>
                            <a:t>S</a:t>
                          </a:r>
                          <a:r>
                            <a:rPr lang="en-US" sz="2400" i="1" dirty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≅ ∠</a:t>
                          </a:r>
                          <a:r>
                            <a:rPr lang="en-IN" sz="2400" i="1" dirty="0">
                              <a:solidFill>
                                <a:schemeClr val="tx2"/>
                              </a:solidFill>
                            </a:rPr>
                            <a:t>P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5. </a:t>
                          </a:r>
                          <a:r>
                            <a:rPr lang="en-US" sz="2400" dirty="0">
                              <a:solidFill>
                                <a:schemeClr val="tx2"/>
                              </a:solidFill>
                            </a:rPr>
                            <a:t>All right angles are congruent.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53177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24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6.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SAS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241760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  <a:r>
                            <a:rPr lang="en-IN" sz="24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I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7.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CPCTC</a:t>
                          </a:r>
                          <a:endParaRPr lang="en-AS" sz="24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55828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2">
                <a:extLst>
                  <a:ext uri="{FF2B5EF4-FFF2-40B4-BE49-F238E27FC236}">
                    <a16:creationId xmlns:a16="http://schemas.microsoft.com/office/drawing/2014/main" id="{E90139DA-486E-4B84-8970-FC4F9ACE43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5475051"/>
                  </p:ext>
                </p:extLst>
              </p:nvPr>
            </p:nvGraphicFramePr>
            <p:xfrm>
              <a:off x="519084" y="2244901"/>
              <a:ext cx="10021454" cy="36747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17440">
                      <a:extLst>
                        <a:ext uri="{9D8B030D-6E8A-4147-A177-3AD203B41FA5}">
                          <a16:colId xmlns:a16="http://schemas.microsoft.com/office/drawing/2014/main" val="2715889852"/>
                        </a:ext>
                      </a:extLst>
                    </a:gridCol>
                    <a:gridCol w="5104014">
                      <a:extLst>
                        <a:ext uri="{9D8B030D-6E8A-4147-A177-3AD203B41FA5}">
                          <a16:colId xmlns:a16="http://schemas.microsoft.com/office/drawing/2014/main" val="297748139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400" dirty="0">
                              <a:solidFill>
                                <a:schemeClr val="tx1"/>
                              </a:solidFill>
                            </a:rPr>
                            <a:t>Statements</a:t>
                          </a:r>
                          <a:endParaRPr lang="en-A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400" dirty="0">
                              <a:solidFill>
                                <a:schemeClr val="tx1"/>
                              </a:solidFill>
                            </a:rPr>
                            <a:t>Reasons</a:t>
                          </a:r>
                          <a:endParaRPr lang="en-A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473769"/>
                      </a:ext>
                    </a:extLst>
                  </a:tr>
                  <a:tr h="4743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05128" r="-103965" b="-6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1.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Given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193571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IN" sz="2400" b="1" i="0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  <a:r>
                            <a:rPr lang="en-IN" sz="2400" i="1" dirty="0">
                              <a:solidFill>
                                <a:schemeClr val="tx2"/>
                              </a:solidFill>
                            </a:rPr>
                            <a:t> PQRS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 is a parallelogram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2.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Definition of rectangle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4955932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3.</a:t>
                          </a:r>
                          <a:r>
                            <a:rPr lang="en-US" sz="2400" b="0" i="0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3. </a:t>
                          </a:r>
                          <a:r>
                            <a:rPr lang="en-US" sz="2400" dirty="0">
                              <a:solidFill>
                                <a:schemeClr val="tx2"/>
                              </a:solidFill>
                            </a:rPr>
                            <a:t>Opp. sides of a ▱ are ≅.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80387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 Definition of rectangle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3917032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  <a:r>
                            <a:rPr lang="en-IN" sz="2400" b="1" dirty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∠</a:t>
                          </a:r>
                          <a:r>
                            <a:rPr lang="en-IN" sz="2400" i="1" dirty="0">
                              <a:solidFill>
                                <a:schemeClr val="tx2"/>
                              </a:solidFill>
                            </a:rPr>
                            <a:t>S</a:t>
                          </a:r>
                          <a:r>
                            <a:rPr lang="en-US" sz="2400" i="1" dirty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≅ ∠</a:t>
                          </a:r>
                          <a:r>
                            <a:rPr lang="en-IN" sz="2400" i="1" dirty="0">
                              <a:solidFill>
                                <a:schemeClr val="tx2"/>
                              </a:solidFill>
                            </a:rPr>
                            <a:t>P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5. </a:t>
                          </a:r>
                          <a:r>
                            <a:rPr lang="en-US" sz="2400" dirty="0">
                              <a:solidFill>
                                <a:schemeClr val="tx2"/>
                              </a:solidFill>
                            </a:rPr>
                            <a:t>All right angles are congruent.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531771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  <a:r>
                            <a:rPr lang="en-US" sz="2400" b="1" dirty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endParaRPr lang="en-US" sz="24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6.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SAS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2417607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714667" r="-103965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400" b="1" dirty="0">
                              <a:solidFill>
                                <a:schemeClr val="tx1"/>
                              </a:solidFill>
                            </a:rPr>
                            <a:t>7. </a:t>
                          </a:r>
                          <a:r>
                            <a:rPr lang="en-IN" sz="2400" dirty="0">
                              <a:solidFill>
                                <a:schemeClr val="tx2"/>
                              </a:solidFill>
                            </a:rPr>
                            <a:t>CPCTC</a:t>
                          </a:r>
                          <a:endParaRPr lang="en-AS" sz="24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558288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 descr="Shape, polygon&#10;&#10;Description automatically generated">
            <a:extLst>
              <a:ext uri="{FF2B5EF4-FFF2-40B4-BE49-F238E27FC236}">
                <a16:creationId xmlns:a16="http://schemas.microsoft.com/office/drawing/2014/main" id="{AF554523-A19B-4C47-A841-204AC1DAC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377" y="138129"/>
            <a:ext cx="2694102" cy="2214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43C5C2-02E2-3ED8-661F-35E567F750FF}"/>
                  </a:ext>
                </a:extLst>
              </p:cNvPr>
              <p:cNvSpPr txBox="1"/>
              <p:nvPr/>
            </p:nvSpPr>
            <p:spPr>
              <a:xfrm>
                <a:off x="519084" y="1159703"/>
                <a:ext cx="6102626" cy="7367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tx1"/>
                    </a:solidFill>
                  </a:rPr>
                  <a:t>Given: </a:t>
                </a:r>
                <a:r>
                  <a:rPr lang="en-US" sz="2000" i="1" dirty="0"/>
                  <a:t>PQRS</a:t>
                </a:r>
                <a:r>
                  <a:rPr lang="en-US" sz="2000" dirty="0"/>
                  <a:t> is a rectangle;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b="0" i="1" dirty="0" smtClean="0">
                            <a:solidFill>
                              <a:schemeClr val="tx2"/>
                            </a:solidFill>
                          </a:rPr>
                          <m:t>PT</m:t>
                        </m:r>
                      </m:e>
                    </m:acc>
                    <m:r>
                      <m:rPr>
                        <m:nor/>
                      </m:rPr>
                      <a:rPr lang="en-US" sz="20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b="0" i="1" dirty="0" smtClean="0">
                            <a:solidFill>
                              <a:schemeClr val="tx2"/>
                            </a:solidFill>
                          </a:rPr>
                          <m:t>ST</m:t>
                        </m:r>
                      </m:e>
                    </m:acc>
                  </m:oMath>
                </a14:m>
                <a:r>
                  <a:rPr lang="en-US" sz="2000" dirty="0">
                    <a:latin typeface="+mj-lt"/>
                  </a:rPr>
                  <a:t>.</a:t>
                </a:r>
              </a:p>
              <a:p>
                <a:r>
                  <a:rPr lang="en-US" sz="2000" b="1" dirty="0">
                    <a:solidFill>
                      <a:schemeClr val="tx1"/>
                    </a:solidFill>
                    <a:latin typeface="+mj-lt"/>
                  </a:rPr>
                  <a:t>Prove:</a:t>
                </a:r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b="0" i="1" dirty="0" smtClean="0">
                            <a:solidFill>
                              <a:schemeClr val="tx2"/>
                            </a:solidFill>
                          </a:rPr>
                          <m:t>QT</m:t>
                        </m:r>
                      </m:e>
                    </m:acc>
                    <m:r>
                      <m:rPr>
                        <m:nor/>
                      </m:rPr>
                      <a:rPr lang="en-US" sz="20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2"/>
                    </a:solidFill>
                  </a:rPr>
                  <a:t>≅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b="0" i="1" dirty="0" smtClean="0">
                            <a:solidFill>
                              <a:schemeClr val="tx2"/>
                            </a:solidFill>
                          </a:rPr>
                          <m:t>RT</m:t>
                        </m:r>
                      </m:e>
                    </m:acc>
                  </m:oMath>
                </a14:m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43C5C2-02E2-3ED8-661F-35E567F75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84" y="1159703"/>
                <a:ext cx="6102626" cy="736740"/>
              </a:xfrm>
              <a:prstGeom prst="rect">
                <a:avLst/>
              </a:prstGeom>
              <a:blipFill>
                <a:blip r:embed="rId6"/>
                <a:stretch>
                  <a:fillRect l="-999" t="-2479" b="-13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F78C9D94-8DAF-3CCD-5D2C-BF084B23D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8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027CEF35-DB96-915A-5DE2-6C9D6B8DC9A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41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423526-C22F-011C-E4A6-C7DBE5888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45" y="843148"/>
            <a:ext cx="10858909" cy="34913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E99AC9-1316-AE5F-FB80-0FF9CF731A7C}"/>
              </a:ext>
            </a:extLst>
          </p:cNvPr>
          <p:cNvSpPr txBox="1"/>
          <p:nvPr/>
        </p:nvSpPr>
        <p:spPr>
          <a:xfrm>
            <a:off x="1590261" y="2219489"/>
            <a:ext cx="353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Find all side lengths!</a:t>
            </a:r>
          </a:p>
        </p:txBody>
      </p:sp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08269C0A-BD3F-5724-CE72-6C0F79602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615EB53E-05B8-9A72-1566-8DA04F00E3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33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1D00B5-3114-46CD-B8D6-A92A076C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90" y="145342"/>
            <a:ext cx="8451080" cy="42711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B3F94A-0746-EB40-22A1-17F9B4D58104}"/>
              </a:ext>
            </a:extLst>
          </p:cNvPr>
          <p:cNvSpPr txBox="1"/>
          <p:nvPr/>
        </p:nvSpPr>
        <p:spPr>
          <a:xfrm>
            <a:off x="850790" y="691764"/>
            <a:ext cx="4661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the lengths of all the sides.</a:t>
            </a:r>
          </a:p>
        </p:txBody>
      </p:sp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8F0CE336-375B-3AF5-1D0D-A3B4A25BF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A2F13F96-2C2B-FD72-372D-239B15CF56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19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7648B8-264E-4A3A-873D-39BEB2788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6" y="453225"/>
            <a:ext cx="8291712" cy="3748988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FE45E369-F196-BA64-729A-B531A9B41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23F4BA57-4AA8-86C6-90C9-A212CFB02EB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00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7A7BA9-3666-4C9C-A601-157703533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08" y="294200"/>
            <a:ext cx="9236717" cy="32518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52B627-D476-8506-370D-A94D0C5D93CA}"/>
              </a:ext>
            </a:extLst>
          </p:cNvPr>
          <p:cNvSpPr/>
          <p:nvPr/>
        </p:nvSpPr>
        <p:spPr>
          <a:xfrm>
            <a:off x="803082" y="524786"/>
            <a:ext cx="349857" cy="26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E8E306-A544-5FBE-3548-3530215F3600}"/>
              </a:ext>
            </a:extLst>
          </p:cNvPr>
          <p:cNvSpPr/>
          <p:nvPr/>
        </p:nvSpPr>
        <p:spPr>
          <a:xfrm>
            <a:off x="803081" y="886568"/>
            <a:ext cx="3387256" cy="425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07F43-1478-9B91-EB54-F98221436C2C}"/>
              </a:ext>
            </a:extLst>
          </p:cNvPr>
          <p:cNvSpPr txBox="1"/>
          <p:nvPr/>
        </p:nvSpPr>
        <p:spPr>
          <a:xfrm>
            <a:off x="1733384" y="723568"/>
            <a:ext cx="5634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Determine the measures of each angle.</a:t>
            </a:r>
          </a:p>
        </p:txBody>
      </p:sp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AFB29042-90AB-F7DE-0AA2-B027BFCB8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66956C13-1048-1177-5547-8EC0DCFF90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14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B6CB89-F188-4A9C-8EA7-17A2A5209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27" y="310102"/>
            <a:ext cx="9313571" cy="27210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1B1811-19C9-AEC6-D4FE-9D87B4AFB2BF}"/>
              </a:ext>
            </a:extLst>
          </p:cNvPr>
          <p:cNvSpPr/>
          <p:nvPr/>
        </p:nvSpPr>
        <p:spPr>
          <a:xfrm>
            <a:off x="771277" y="469127"/>
            <a:ext cx="349857" cy="26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EAAB4E-3C9B-9B54-428B-63FEC653C527}"/>
              </a:ext>
            </a:extLst>
          </p:cNvPr>
          <p:cNvSpPr/>
          <p:nvPr/>
        </p:nvSpPr>
        <p:spPr>
          <a:xfrm>
            <a:off x="683812" y="803082"/>
            <a:ext cx="3228230" cy="485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C129F751-4662-4CE3-1068-6EF112A07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6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219240DA-481C-F0FC-8E10-841142FB5C6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2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523BB0-2B90-464A-A743-516C4ECB1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23" y="103369"/>
            <a:ext cx="8802953" cy="3560132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89C0C9C6-FD34-355C-5010-D33D21205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4EFB3051-EEE7-87EB-8991-2EB409D551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45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1D91B8-0FA3-3BDB-087B-A63EB9172405}"/>
              </a:ext>
            </a:extLst>
          </p:cNvPr>
          <p:cNvSpPr/>
          <p:nvPr/>
        </p:nvSpPr>
        <p:spPr>
          <a:xfrm>
            <a:off x="954157" y="898497"/>
            <a:ext cx="349857" cy="26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96FA6-A2C2-8C48-3AC3-97BFAC4D9158}"/>
              </a:ext>
            </a:extLst>
          </p:cNvPr>
          <p:cNvSpPr/>
          <p:nvPr/>
        </p:nvSpPr>
        <p:spPr>
          <a:xfrm>
            <a:off x="954156" y="2003728"/>
            <a:ext cx="349857" cy="26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7FC88D-5EC4-BCB5-F451-11050A445B82}"/>
              </a:ext>
            </a:extLst>
          </p:cNvPr>
          <p:cNvSpPr/>
          <p:nvPr/>
        </p:nvSpPr>
        <p:spPr>
          <a:xfrm>
            <a:off x="1398798" y="834887"/>
            <a:ext cx="6441187" cy="364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17D6E5-75C8-CCB8-7C51-4A7E3E8EA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42" y="154852"/>
            <a:ext cx="9288171" cy="17242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EA84BE-EE56-9190-ACC2-1CB1B3B8A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110" y="970540"/>
            <a:ext cx="3229426" cy="2591162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192B9E8D-0772-7531-12EE-ED93A590F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3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DFB33178-4F7A-E2FB-EF7A-16B1981C5CF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701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263F93-4D99-4558-889F-515DC0B50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49" y="429371"/>
            <a:ext cx="9972988" cy="2640159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A9BCD479-CFAE-FC9C-3EEC-614DAA192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FB0DB238-F75F-F576-2DB9-23549393CC6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0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977159-A5AA-4681-B062-E62E33637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415" y="104035"/>
            <a:ext cx="7640320" cy="4668235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776FD007-511B-DBDC-6B35-3174CE5AE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34A22B1B-DA75-DB0A-74B3-0D321622F33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40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08FE51-0489-794D-5A22-B5D597425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63" y="-88880"/>
            <a:ext cx="9120244" cy="40883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540F18-2A1E-EAFE-1DFC-521E39E79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833" y="-88880"/>
            <a:ext cx="4351072" cy="3373571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A615C7EA-623C-5D9B-ACD3-C7B4B88C4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C0D03446-B670-3843-95AF-2BE060E9A1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532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F9B1C4-122B-42C0-8E48-FDAB55A09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73" y="397565"/>
            <a:ext cx="8780524" cy="3993769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B9F73FDA-6842-4C49-7313-11647B916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B9660A03-5071-6CBE-8B9B-6E40B874673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320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77CAE-54B6-73BA-9821-6E4AA60FE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57" y="233067"/>
            <a:ext cx="10255028" cy="3040083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A1AAC912-71AA-0EAE-065A-CBDDE9006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8253D799-303D-E29C-E775-684EB6D3387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34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A0CECF-2B08-42B5-8C4D-DF6B65DF7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98" y="0"/>
            <a:ext cx="8888916" cy="37529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926D03-E7C9-1545-1D8A-3EEA9B2DA527}"/>
              </a:ext>
            </a:extLst>
          </p:cNvPr>
          <p:cNvSpPr/>
          <p:nvPr/>
        </p:nvSpPr>
        <p:spPr>
          <a:xfrm>
            <a:off x="739471" y="135172"/>
            <a:ext cx="6074797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CB4A69-E4AC-43EC-F99E-6EBC3B12D885}"/>
              </a:ext>
            </a:extLst>
          </p:cNvPr>
          <p:cNvSpPr/>
          <p:nvPr/>
        </p:nvSpPr>
        <p:spPr>
          <a:xfrm>
            <a:off x="739471" y="453224"/>
            <a:ext cx="405517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BE5FD9-E638-F0A8-CDAC-B6B1FB1F43FF}"/>
              </a:ext>
            </a:extLst>
          </p:cNvPr>
          <p:cNvSpPr/>
          <p:nvPr/>
        </p:nvSpPr>
        <p:spPr>
          <a:xfrm>
            <a:off x="739471" y="1761172"/>
            <a:ext cx="405517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2FEEB2-5786-E239-7B1C-C9CABE813EC8}"/>
              </a:ext>
            </a:extLst>
          </p:cNvPr>
          <p:cNvSpPr/>
          <p:nvPr/>
        </p:nvSpPr>
        <p:spPr>
          <a:xfrm>
            <a:off x="4406347" y="2211787"/>
            <a:ext cx="992589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4E164A-B3C3-A25D-DD2F-DC1AEFE336B4}"/>
              </a:ext>
            </a:extLst>
          </p:cNvPr>
          <p:cNvSpPr/>
          <p:nvPr/>
        </p:nvSpPr>
        <p:spPr>
          <a:xfrm>
            <a:off x="739471" y="818984"/>
            <a:ext cx="1192696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525B6306-9CFF-11E8-D5BB-8257F6F85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9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E9605758-30DD-566A-BEE2-ADF559A6DE8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47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49B9C3-AD2C-43C9-A245-736B6AAF8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14" y="221587"/>
            <a:ext cx="9648080" cy="28524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ADAC33-5961-2776-CD25-BA8BC496B42A}"/>
              </a:ext>
            </a:extLst>
          </p:cNvPr>
          <p:cNvSpPr/>
          <p:nvPr/>
        </p:nvSpPr>
        <p:spPr>
          <a:xfrm>
            <a:off x="429370" y="473061"/>
            <a:ext cx="405517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868D4D-E20C-FB86-A62C-0E5ECB17A29E}"/>
              </a:ext>
            </a:extLst>
          </p:cNvPr>
          <p:cNvSpPr/>
          <p:nvPr/>
        </p:nvSpPr>
        <p:spPr>
          <a:xfrm>
            <a:off x="1019092" y="2096452"/>
            <a:ext cx="3417736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A2E3AFDA-B019-3D64-1F50-8F62093AF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6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43C7D02A-D491-EEE8-0783-0D7E96AF1B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4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9C4E07-03C7-C26B-C40A-52D4E063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86" y="218563"/>
            <a:ext cx="9040487" cy="43535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F8CE57-FC62-CB51-3C2B-AC9448188A1D}"/>
              </a:ext>
            </a:extLst>
          </p:cNvPr>
          <p:cNvSpPr/>
          <p:nvPr/>
        </p:nvSpPr>
        <p:spPr>
          <a:xfrm>
            <a:off x="755374" y="524786"/>
            <a:ext cx="357809" cy="302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D25DA6E6-8FE9-C9D0-485D-7E7D658AE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DEF9AD86-3FD2-1523-DDAB-F87AC3BC76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71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7F05A3-664B-4E1A-890B-8C7DE3820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64" y="0"/>
            <a:ext cx="8682029" cy="4006525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372ADBE1-8355-9820-2D2D-5E20BF2FA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24ADB1B8-59A9-ADFE-C89C-B2409927E0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08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33B337-D144-46B0-A2A6-4668276DB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98" y="0"/>
            <a:ext cx="9068180" cy="3864754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42CF0FB3-E781-6C7F-78AE-35ABB994F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79A978CF-E79E-BD07-8B07-B8C116E2CC4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4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50AAD5-43D6-486C-A2D8-96D3054CA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787" y="129469"/>
            <a:ext cx="7677545" cy="1193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F6B7DC-3A8D-47C3-BAAD-2B6D005DE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225" y="1244205"/>
            <a:ext cx="4172668" cy="46993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A47397-1378-16CB-6380-49014F467F51}"/>
              </a:ext>
            </a:extLst>
          </p:cNvPr>
          <p:cNvSpPr/>
          <p:nvPr/>
        </p:nvSpPr>
        <p:spPr>
          <a:xfrm>
            <a:off x="1065474" y="129469"/>
            <a:ext cx="405517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71915812-0F5F-DD6F-A9D3-7FC19EC77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6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0434D102-4845-D2C6-85EA-28B942F18F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59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35A400-1BF1-435E-A158-C5752D903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43" y="259274"/>
            <a:ext cx="7963309" cy="10160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E97BA9-9593-4E8E-B68A-B1DFFB59E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952" y="1468146"/>
            <a:ext cx="4312368" cy="48567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EB15794-9801-ADDF-F640-4AEA514E3449}"/>
              </a:ext>
            </a:extLst>
          </p:cNvPr>
          <p:cNvSpPr/>
          <p:nvPr/>
        </p:nvSpPr>
        <p:spPr>
          <a:xfrm>
            <a:off x="827075" y="167748"/>
            <a:ext cx="231748" cy="1107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032F9D-FC00-5B48-63AD-B5C860BD0CB4}"/>
              </a:ext>
            </a:extLst>
          </p:cNvPr>
          <p:cNvSpPr/>
          <p:nvPr/>
        </p:nvSpPr>
        <p:spPr>
          <a:xfrm>
            <a:off x="965685" y="406331"/>
            <a:ext cx="349857" cy="26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04442-4C17-4181-302B-88A6670AD081}"/>
              </a:ext>
            </a:extLst>
          </p:cNvPr>
          <p:cNvSpPr/>
          <p:nvPr/>
        </p:nvSpPr>
        <p:spPr>
          <a:xfrm>
            <a:off x="8833578" y="213511"/>
            <a:ext cx="231748" cy="1107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6728D420-4B6B-E70F-0D1D-292AC46BC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8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5EFEEFF4-E39B-8D12-1CDD-55E3F87A4E0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35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AFE488-FEB4-4A02-8279-D5ACED320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010" y="72966"/>
            <a:ext cx="7836303" cy="1193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36FBB0-FD1D-48F9-B790-DFB87B015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59" y="1079302"/>
            <a:ext cx="4172668" cy="46993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7F568B-C84A-7EE3-6AC6-54881D4A3225}"/>
              </a:ext>
            </a:extLst>
          </p:cNvPr>
          <p:cNvSpPr/>
          <p:nvPr/>
        </p:nvSpPr>
        <p:spPr>
          <a:xfrm>
            <a:off x="1144988" y="198783"/>
            <a:ext cx="461175" cy="31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F1468517-789E-49B1-4C50-5E0CD8199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6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59E3D08D-B074-58BA-385E-88911D42AA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22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700F27-F744-48FA-9DDA-9A89240F1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985" y="209247"/>
            <a:ext cx="6972658" cy="10414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E4DED7-BABA-40A0-9E8D-C852AF4DD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649" y="1086870"/>
            <a:ext cx="4312368" cy="48567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61C484-4240-0A98-AF43-BCD39BCF7CA1}"/>
              </a:ext>
            </a:extLst>
          </p:cNvPr>
          <p:cNvSpPr/>
          <p:nvPr/>
        </p:nvSpPr>
        <p:spPr>
          <a:xfrm>
            <a:off x="1256306" y="341906"/>
            <a:ext cx="349857" cy="26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415FEA-9DF5-2A3B-2BD9-5CF3D60CE127}"/>
              </a:ext>
            </a:extLst>
          </p:cNvPr>
          <p:cNvSpPr/>
          <p:nvPr/>
        </p:nvSpPr>
        <p:spPr>
          <a:xfrm>
            <a:off x="1205188" y="148616"/>
            <a:ext cx="226046" cy="1107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D90BAFC7-0475-E7BA-26E4-D913A8E5D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7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0107A9C8-5C08-82E8-D96D-F6BABA01C00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419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9969FC-95B2-4B38-8488-75AEF36FA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90470"/>
            <a:ext cx="7493385" cy="1206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33943E-B0C0-4407-A6D2-9407513A2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11" y="973473"/>
            <a:ext cx="4172668" cy="4699395"/>
          </a:xfrm>
          <a:prstGeom prst="rect">
            <a:avLst/>
          </a:prstGeom>
        </p:spPr>
      </p:pic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D2E527FC-8853-5089-4C4B-71CEC06F7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7BC1880A-AD87-166A-5F93-72532C66348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995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81BAD9-BC81-4700-B7E6-2F653830E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2" y="219905"/>
            <a:ext cx="7385430" cy="10033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82F689-5FC3-4964-847C-0CDEDC1C0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3045" y="1034093"/>
            <a:ext cx="4705428" cy="4467178"/>
          </a:xfrm>
          <a:prstGeom prst="rect">
            <a:avLst/>
          </a:prstGeom>
        </p:spPr>
      </p:pic>
      <p:pic>
        <p:nvPicPr>
          <p:cNvPr id="3" name="Picture 2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9C396C41-7AD7-A9C6-BABE-872EF3A73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7C30B086-2C34-05F8-BA05-70A6C8B964A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26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8F7ED8-7F19-00BA-C5DA-D47374927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18" y="171402"/>
            <a:ext cx="7363853" cy="27340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91A65-A9CD-DF60-6749-B8BF60C26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87" y="1355551"/>
            <a:ext cx="4705428" cy="4467178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484A8626-33CB-CEBD-6631-16801F6EC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3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988AF165-A678-19C0-6BCC-B365F3040FB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179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DCB64F-CFC2-453D-81B9-4C3261707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31" y="79868"/>
            <a:ext cx="7741048" cy="1206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6889BA-4D89-41AF-BF8F-57CB32716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163" y="1000635"/>
            <a:ext cx="4312368" cy="4856730"/>
          </a:xfrm>
          <a:prstGeom prst="rect">
            <a:avLst/>
          </a:prstGeom>
        </p:spPr>
      </p:pic>
      <p:pic>
        <p:nvPicPr>
          <p:cNvPr id="4" name="Picture 3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AF131E97-9AE1-7530-5DE2-90A7E8483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5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60665F1F-7CA9-8333-156C-D944BDE9733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97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851A06-020A-8BF0-B2E4-D7735EAA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35" y="225012"/>
            <a:ext cx="10908920" cy="4035846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7314B9E3-800C-74ED-A4E4-A6534B779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F1900952-4E0B-459F-7115-22B7B2AB2D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201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10CBEE-56B0-53CD-560A-9071F7D40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880" y="99411"/>
            <a:ext cx="7125193" cy="4888585"/>
          </a:xfrm>
          <a:prstGeom prst="rect">
            <a:avLst/>
          </a:prstGeom>
        </p:spPr>
      </p:pic>
      <p:pic>
        <p:nvPicPr>
          <p:cNvPr id="2" name="Picture 1" descr="A black and white rectangular object with white text&#10;&#10;Description automatically generated">
            <a:extLst>
              <a:ext uri="{FF2B5EF4-FFF2-40B4-BE49-F238E27FC236}">
                <a16:creationId xmlns:a16="http://schemas.microsoft.com/office/drawing/2014/main" id="{98FE7952-EC82-2859-B01F-4D48F5C53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43600"/>
            <a:ext cx="12192000" cy="1828800"/>
          </a:xfrm>
          <a:prstGeom prst="rect">
            <a:avLst/>
          </a:prstGeom>
        </p:spPr>
      </p:pic>
      <p:pic>
        <p:nvPicPr>
          <p:cNvPr id="4" name="magic-footer-image" descr="A black and brown rectangle&#10;&#10;AI-generated content may be incorrect.">
            <a:extLst>
              <a:ext uri="{FF2B5EF4-FFF2-40B4-BE49-F238E27FC236}">
                <a16:creationId xmlns:a16="http://schemas.microsoft.com/office/drawing/2014/main" id="{7796241D-1847-3705-576C-529F293842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12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93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93,&quot;contentInstanceId&quot;:&quot;https://sarasotacountyschools-my.sharepoint.com/personal/a059527_sarasotacountyschools_net1/Documents/Desktop/Quadrilaterals.pptx////TgjcpzDfcyfwS0hgiqGN&quot;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1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1,&quot;contentInstanceId&quot;:&quot;https://sarasotacountyschools-my.sharepoint.com/personal/a059527_sarasotacountyschools_net1/Documents/Desktop/Quadrilaterals.pptx////78rbzfLUoMyl1lv73QhX&quot;}}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0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0,&quot;contentInstanceId&quot;:&quot;https://sarasotacountyschools-my.sharepoint.com/personal/a059527_sarasotacountyschools_net1/Documents/Desktop/Quadrilaterals.pptx////h9XGqUi7meThg7c8GBqM&quot;}}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3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3,&quot;contentInstanceId&quot;:&quot;https://sarasotacountyschools-my.sharepoint.com/personal/a059527_sarasotacountyschools_net1/Documents/Desktop/Quadrilaterals.pptx////KSut9QNXZ9OelLChKbC5&quot;}}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4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4,&quot;contentInstanceId&quot;:&quot;https://sarasotacountyschools-my.sharepoint.com/personal/a059527_sarasotacountyschools_net1/Documents/Desktop/Quadrilaterals.pptx////u6xb9GlyU40Emibu9qVC&quot;}}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5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5,&quot;contentInstanceId&quot;:&quot;https://sarasotacountyschools-my.sharepoint.com/personal/a059527_sarasotacountyschools_net1/Documents/Desktop/Quadrilaterals.pptx////ZytWvXV6eZDj7cu0BJby&quot;}}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6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6,&quot;contentInstanceId&quot;:&quot;https://sarasotacountyschools-my.sharepoint.com/personal/a059527_sarasotacountyschools_net1/Documents/Desktop/Quadrilaterals.pptx////t2SXLv4LhtxVleJpdnAQ&quot;}}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79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79,&quot;contentInstanceId&quot;:&quot;https://sarasotacountyschools-my.sharepoint.com/personal/a059527_sarasotacountyschools_net1/Documents/Desktop/Quadrilaterals.pptx////RyqCTNtyx1B88Oqtzhic&quot;}}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81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81,&quot;contentInstanceId&quot;:&quot;https://sarasotacountyschools-my.sharepoint.com/personal/a059527_sarasotacountyschools_net1/Documents/Desktop/Quadrilaterals.pptx////yLXxZQXxp3wyELFkKP3l&quot;}}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84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84,&quot;contentInstanceId&quot;:&quot;https://sarasotacountyschools-my.sharepoint.com/personal/a059527_sarasotacountyschools_net1/Documents/Desktop/Quadrilaterals.pptx////MeSkutr9UjWienPikeLH&quot;}}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92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92,&quot;contentInstanceId&quot;:&quot;https://sarasotacountyschools-my.sharepoint.com/personal/a059527_sarasotacountyschools_net1/Documents/Desktop/Quadrilaterals.pptx////7dLreewNfw1fEuVtGMYo&quot;}}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8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8,&quot;contentInstanceId&quot;:&quot;https://sarasotacountyschools-my.sharepoint.com/personal/a059527_sarasotacountyschools_net1/Documents/Desktop/Quadrilaterals.pptx////5pZzA3EJMHDkXRm29kgb&quot;}}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69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69,&quot;contentInstanceId&quot;:&quot;https://sarasotacountyschools-my.sharepoint.com/personal/a059527_sarasotacountyschools_net1/Documents/Desktop/Quadrilaterals.pptx////vio1TeCQmX1Wp5lDFSAu&quot;}}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58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58,&quot;contentInstanceId&quot;:&quot;https://sarasotacountyschools-my.sharepoint.com/personal/a059527_sarasotacountyschools_net1/Documents/Desktop/Quadrilaterals.pptx////ioMBiTBYsG6SGC5RK07m&quot;}}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72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72,&quot;contentInstanceId&quot;:&quot;https://sarasotacountyschools-my.sharepoint.com/personal/a059527_sarasotacountyschools_net1/Documents/Desktop/Quadrilaterals.pptx////E8H10vVGK5XGsbrxLd0z&quot;}}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94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94,&quot;contentInstanceId&quot;:&quot;https://sarasotacountyschools-my.sharepoint.com/personal/a059527_sarasotacountyschools_net1/Documents/Desktop/Quadrilaterals.pptx////RCmnKS4vMSbuYUPdjsjB&quot;}}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49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49,&quot;contentInstanceId&quot;:&quot;https://sarasotacountyschools-my.sharepoint.com/personal/a059527_sarasotacountyschools_net1/Documents/Desktop/Quadrilaterals.pptx////e3mhJ6mK9PbVuehbv5xK&quot;}}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78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78,&quot;contentInstanceId&quot;:&quot;https://sarasotacountyschools-my.sharepoint.com/personal/a059527_sarasotacountyschools_net1/Documents/Desktop/Quadrilaterals.pptx////Z2hJZvF07OCsY7uSnrUX&quot;}}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80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80,&quot;contentInstanceId&quot;:&quot;https://sarasotacountyschools-my.sharepoint.com/personal/a059527_sarasotacountyschools_net1/Documents/Desktop/Quadrilaterals.pptx////PuPLjpKajaLuP61vPADq&quot;}}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5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5,&quot;contentInstanceId&quot;:&quot;https://sarasotacountyschools-my.sharepoint.com/personal/a059527_sarasotacountyschools_net1/Documents/Desktop/Quadrilaterals.pptx////hkD44eBKrIf3JaTsE5zl&quot;}}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6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6,&quot;contentInstanceId&quot;:&quot;https://sarasotacountyschools-my.sharepoint.com/personal/a059527_sarasotacountyschools_net1/Documents/Desktop/Quadrilaterals.pptx////y4FQQVADAP03mlBmjXBa&quot;}}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7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7,&quot;contentInstanceId&quot;:&quot;https://sarasotacountyschools-my.sharepoint.com/personal/a059527_sarasotacountyschools_net1/Documents/Desktop/Quadrilaterals.pptx////Y7r10NIu6SNZ3VqwLiQQ&quot;}}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8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8,&quot;contentInstanceId&quot;:&quot;https://sarasotacountyschools-my.sharepoint.com/personal/a059527_sarasotacountyschools_net1/Documents/Desktop/Quadrilaterals.pptx////zhjr5tLSjt4FS4mrKotb&quot;}}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0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0,&quot;contentInstanceId&quot;:&quot;https://sarasotacountyschools-my.sharepoint.com/personal/a059527_sarasotacountyschools_net1/Documents/Desktop/Quadrilaterals.pptx////iVCI5qOueFM18ptyTGRF&quot;}}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1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1,&quot;contentInstanceId&quot;:&quot;https://sarasotacountyschools-my.sharepoint.com/personal/a059527_sarasotacountyschools_net1/Documents/Desktop/Quadrilaterals.pptx////LVq5blTXdzBwyV98BSMw&quot;}}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2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2,&quot;contentInstanceId&quot;:&quot;https://sarasotacountyschools-my.sharepoint.com/personal/a059527_sarasotacountyschools_net1/Documents/Desktop/Quadrilaterals.pptx////Ko7mxzfgVd7jiHXBJm4y&quot;}}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5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5,&quot;contentInstanceId&quot;:&quot;https://sarasotacountyschools-my.sharepoint.com/personal/a059527_sarasotacountyschools_net1/Documents/Desktop/Quadrilaterals.pptx////CVgk8I2ferIj0zslRStk&quot;}}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85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85,&quot;contentInstanceId&quot;:&quot;https://sarasotacountyschools-my.sharepoint.com/personal/a059527_sarasotacountyschools_net1/Documents/Desktop/Quadrilaterals.pptx////qRIDmgxh4isXnf12IddF&quot;}}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6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6,&quot;contentInstanceId&quot;:&quot;https://sarasotacountyschools-my.sharepoint.com/personal/a059527_sarasotacountyschools_net1/Documents/Desktop/Quadrilaterals.pptx////MNnCz53rdgcddHgNHPF5&quot;}}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86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86,&quot;contentInstanceId&quot;:&quot;https://sarasotacountyschools-my.sharepoint.com/personal/a059527_sarasotacountyschools_net1/Documents/Desktop/Quadrilaterals.pptx////6hm0mM6HDR4cLimGdInH&quot;}}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91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91,&quot;contentInstanceId&quot;:&quot;https://sarasotacountyschools-my.sharepoint.com/personal/a059527_sarasotacountyschools_net1/Documents/Desktop/Quadrilaterals.pptx////yn6dpMxzXQwHrLkliu3Z&quot;}}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92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92,&quot;contentInstanceId&quot;:&quot;https://sarasotacountyschools-my.sharepoint.com/personal/a059527_sarasotacountyschools_net1/Documents/Desktop/Quadrilaterals.pptx////SNRzFvIBozcmEu4d44iF&quot;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90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90,&quot;contentInstanceId&quot;:&quot;https://sarasotacountyschools-my.sharepoint.com/personal/a059527_sarasotacountyschools_net1/Documents/Desktop/Quadrilaterals.pptx////2BrOfexsmD6gc2nrcHP9&quot;}}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9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9,&quot;contentInstanceId&quot;:&quot;https://sarasotacountyschools-my.sharepoint.com/personal/a059527_sarasotacountyschools_net1/Documents/Desktop/Quadrilaterals.pptx////XaerESj4XWu2ZltJIzpP&quot;}}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9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9,&quot;contentInstanceId&quot;:&quot;https://sarasotacountyschools-my.sharepoint.com/personal/a059527_sarasotacountyschools_net1/Documents/Desktop/Quadrilaterals.pptx////8ag9MAWG0A2qKxICgOis&quot;}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90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90,&quot;contentInstanceId&quot;:&quot;https://sarasotacountyschools-my.sharepoint.com/personal/a059527_sarasotacountyschools_net1/Documents/Desktop/Quadrilaterals.pptx////mqSQ6w7s8to6DgPmTg1a&quot;}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4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4,&quot;contentInstanceId&quot;:&quot;https://sarasotacountyschools-my.sharepoint.com/personal/a059527_sarasotacountyschools_net1/Documents/Desktop/Quadrilaterals.pptx////6Q0mMPPkE8qV1F21SpNo&quot;}}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4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4,&quot;contentInstanceId&quot;:&quot;https://sarasotacountyschools-my.sharepoint.com/personal/a059527_sarasotacountyschools_net1/Documents/Desktop/Quadrilaterals.pptx////cJIaLdDoFcMABsf4neZb&quot;}}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3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3,&quot;contentInstanceId&quot;:&quot;https://sarasotacountyschools-my.sharepoint.com/personal/a059527_sarasotacountyschools_net1/Documents/Desktop/Quadrilaterals.pptx////2lVfEJ2MzLNa3XT5jAE3&quot;}}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83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83,&quot;contentInstanceId&quot;:&quot;https://sarasotacountyschools-my.sharepoint.com/personal/a059527_sarasotacountyschools_net1/Documents/Desktop/Quadrilaterals.pptx////pJTudL3eYjPKarQFhJ9C&quot;}}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1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1,&quot;contentInstanceId&quot;:&quot;https://sarasotacountyschools-my.sharepoint.com/personal/a059527_sarasotacountyschools_net1/Documents/Desktop/Quadrilaterals.pptx////zADRlwoA9B9aj36wbtpi&quot;}}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59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59,&quot;contentInstanceId&quot;:&quot;https://sarasotacountyschools-my.sharepoint.com/personal/a059527_sarasotacountyschools_net1/Documents/Desktop/Quadrilaterals.pptx////PJh9HGl58TZyNNnivq8V&quot;}}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72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72,&quot;contentInstanceId&quot;:&quot;https://sarasotacountyschools-my.sharepoint.com/personal/a059527_sarasotacountyschools_net1/Documents/Desktop/Quadrilaterals.pptx////pz3VqOOQpDmf0ujP8RX5&quot;}}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296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296,&quot;contentInstanceId&quot;:&quot;https://sarasotacountyschools-my.sharepoint.com/personal/a059527_sarasotacountyschools_net1/Documents/Desktop/Quadrilaterals.pptx////YLcMoPJpmMfHPHG8S1DX&quot;}}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EAR_DECK_INTERACTIVITY_DATA" val="{&quot;qrId&quot;:&quot;&quot;,&quot;slideIdAtTimeOfInsertion&quot;:483,&quot;slideData&quot;:{&quot;type&quot;:&quot;freehandDrawing&quot;,&quot;trackingMetadata&quot;:{&quot;type&quot;:&quot;ms-addin-response-footer&quot;,&quot;lastEditedBy&quot;:&quot;5b81ab53-9508-45ea-96e7-b986684319a9&quot;,&quot;presentationId&quot;:&quot;https://sarasotacountyschools-my.sharepoint.com/personal/a059527_sarasotacountyschools_net1/Documents/Desktop/Quadrilaterals.pptx&quot;,&quot;contentId&quot;:&quot;custom-response-freehandDrawing&quot;,&quot;slideId&quot;:483,&quot;contentInstanceId&quot;:&quot;https://sarasotacountyschools-my.sharepoint.com/personal/a059527_sarasotacountyschools_net1/Documents/Desktop/Quadrilaterals.pptx////AQn2lCOxtyTwxDX2GfEq&quot;}}}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06FFDF47B96648B6FA946D4C224226" ma:contentTypeVersion="14" ma:contentTypeDescription="Create a new document." ma:contentTypeScope="" ma:versionID="8ba61df753d546e8b48ae36c723a08fb">
  <xsd:schema xmlns:xsd="http://www.w3.org/2001/XMLSchema" xmlns:xs="http://www.w3.org/2001/XMLSchema" xmlns:p="http://schemas.microsoft.com/office/2006/metadata/properties" xmlns:ns3="e56851a3-f43b-4614-9888-6886b9e35630" xmlns:ns4="feadd606-c0c1-4d01-9622-73ffaf069318" targetNamespace="http://schemas.microsoft.com/office/2006/metadata/properties" ma:root="true" ma:fieldsID="45ec0e5cc67ed3d8974cfc8b205560ed" ns3:_="" ns4:_="">
    <xsd:import namespace="e56851a3-f43b-4614-9888-6886b9e35630"/>
    <xsd:import namespace="feadd606-c0c1-4d01-9622-73ffaf06931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851a3-f43b-4614-9888-6886b9e3563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add606-c0c1-4d01-9622-73ffaf0693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DB9C8D-5612-4C4E-B1E5-B199BBF4B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851a3-f43b-4614-9888-6886b9e35630"/>
    <ds:schemaRef ds:uri="feadd606-c0c1-4d01-9622-73ffaf069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196655-F430-45F1-98AD-F3B1D33365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A30EEF-D020-4856-82DB-FB41B962D3B6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e56851a3-f43b-4614-9888-6886b9e35630"/>
    <ds:schemaRef ds:uri="http://purl.org/dc/dcmitype/"/>
    <ds:schemaRef ds:uri="http://schemas.microsoft.com/office/infopath/2007/PartnerControls"/>
    <ds:schemaRef ds:uri="feadd606-c0c1-4d01-9622-73ffaf06931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336</Words>
  <Application>Microsoft Office PowerPoint</Application>
  <PresentationFormat>Widescreen</PresentationFormat>
  <Paragraphs>67</Paragraphs>
  <Slides>49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Cambria Math</vt:lpstr>
      <vt:lpstr>Trebuchet MS</vt:lpstr>
      <vt:lpstr>Wingdings 3</vt:lpstr>
      <vt:lpstr>Facet</vt:lpstr>
      <vt:lpstr>Module 7: Quadrilaterals</vt:lpstr>
      <vt:lpstr>PowerPoint Presentation</vt:lpstr>
      <vt:lpstr>PowerPoint Presentation</vt:lpstr>
      <vt:lpstr>Title Lorem Ipsum</vt:lpstr>
      <vt:lpstr>Title Lorem Ipsum</vt:lpstr>
      <vt:lpstr>Title Lorem Ipsum</vt:lpstr>
      <vt:lpstr>Title Lorem Ipsum</vt:lpstr>
      <vt:lpstr>Title Lorem Ipsum</vt:lpstr>
      <vt:lpstr>Title Lorem Ipsum</vt:lpstr>
      <vt:lpstr>Title Lorem Ipsum</vt:lpstr>
      <vt:lpstr>Title Lorem Ipsum</vt:lpstr>
      <vt:lpstr>Title Lorem Ipsum</vt:lpstr>
      <vt:lpstr>PowerPoint Presentation</vt:lpstr>
      <vt:lpstr>PowerPoint Presentation</vt:lpstr>
      <vt:lpstr>PowerPoint Presentation</vt:lpstr>
      <vt:lpstr>PowerPoint Presentation</vt:lpstr>
      <vt:lpstr>Title Lorem Ipsum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Quadrilaterals</dc:title>
  <dc:creator/>
  <cp:lastModifiedBy/>
  <cp:revision>278</cp:revision>
  <dcterms:created xsi:type="dcterms:W3CDTF">2021-03-25T01:59:37Z</dcterms:created>
  <dcterms:modified xsi:type="dcterms:W3CDTF">2026-01-22T13:46:33Z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0x010100C506FFDF47B96648B6FA946D4C224226</vt:lpwstr>
  </property>
</Properties>
</file>