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3" r:id="rId23"/>
  </p:sldIdLst>
  <p:sldSz cx="18288000" cy="10287000"/>
  <p:notesSz cx="6858000" cy="9144000"/>
  <p:embeddedFontLst>
    <p:embeddedFont>
      <p:font typeface="Arapey" panose="020B0604020202020204" charset="0"/>
      <p:regular r:id="rId25"/>
    </p:embeddedFont>
    <p:embeddedFont>
      <p:font typeface="Arapey Bold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mic Sans MS" panose="030F0702030302020204" pitchFamily="66" charset="0"/>
      <p:regular r:id="rId31"/>
      <p:bold r:id="rId32"/>
      <p:italic r:id="rId33"/>
      <p:boldItalic r:id="rId34"/>
    </p:embeddedFont>
    <p:embeddedFont>
      <p:font typeface="DM Sans" panose="020B0604020202020204" charset="0"/>
      <p:regular r:id="rId35"/>
      <p:bold r:id="rId36"/>
      <p:italic r:id="rId37"/>
      <p:boldItalic r:id="rId38"/>
    </p:embeddedFont>
    <p:embeddedFont>
      <p:font typeface="DM Sans Bold" panose="020B0604020202020204" charset="0"/>
      <p:regular r:id="rId39"/>
      <p:bold r:id="rId40"/>
    </p:embeddedFont>
    <p:embeddedFont>
      <p:font typeface="Meiryo" panose="020B0604030504040204" pitchFamily="34" charset="-128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B67799-CDF5-4B24-9246-DE9E1F75CF60}" v="299" dt="2023-09-29T19:19:09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5.fntdata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05.10.2023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What is resiliency?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hyperlink" Target="http://stackoverflow.com/questions/20403675/how-to-create-a-4-way-split-screen-in-pygame" TargetMode="External"/><Relationship Id="rId4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www.hopeforhealingfl.com/" TargetMode="Externa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wo girls in front of escalator">
            <a:extLst>
              <a:ext uri="{FF2B5EF4-FFF2-40B4-BE49-F238E27FC236}">
                <a16:creationId xmlns:a16="http://schemas.microsoft.com/office/drawing/2014/main" id="{C0263E20-D1DC-4D7B-97E2-476280590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" y="0"/>
            <a:ext cx="18253206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24209" y="7100971"/>
            <a:ext cx="16824456" cy="262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dirty="0">
                <a:solidFill>
                  <a:srgbClr val="F2F1EC"/>
                </a:solidFill>
                <a:latin typeface="Arapey"/>
              </a:rPr>
              <a:t>Healthy Coping Strategies: </a:t>
            </a:r>
            <a:r>
              <a:rPr lang="en-US" sz="11000" u="none" strike="noStrike" dirty="0">
                <a:solidFill>
                  <a:srgbClr val="F2F1EC"/>
                </a:solidFill>
                <a:latin typeface="Arapey"/>
              </a:rPr>
              <a:t>Building a Resilient You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B337427-4EF9-4A31-9534-4B63D11793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320"/>
    </mc:Choice>
    <mc:Fallback xmlns="">
      <p:transition spd="slow" advClick="0" advTm="8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25048" y="831375"/>
            <a:ext cx="13329108" cy="8229600"/>
          </a:xfrm>
          <a:custGeom>
            <a:avLst/>
            <a:gdLst/>
            <a:ahLst/>
            <a:cxnLst/>
            <a:rect l="l" t="t" r="r" b="b"/>
            <a:pathLst>
              <a:path w="13329108" h="8229600">
                <a:moveTo>
                  <a:pt x="0" y="0"/>
                </a:moveTo>
                <a:lnTo>
                  <a:pt x="13329108" y="0"/>
                </a:lnTo>
                <a:lnTo>
                  <a:pt x="1332910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54" b="-3954"/>
            </a:stretch>
          </a:blipFill>
        </p:spPr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8D260EF-2E3B-426E-B310-87FE353C2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7527"/>
    </mc:Choice>
    <mc:Fallback xmlns="">
      <p:transition spd="slow" advClick="0" advTm="47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34599"/>
            <a:ext cx="7374242" cy="9217802"/>
          </a:xfrm>
          <a:custGeom>
            <a:avLst/>
            <a:gdLst/>
            <a:ahLst/>
            <a:cxnLst/>
            <a:rect l="l" t="t" r="r" b="b"/>
            <a:pathLst>
              <a:path w="7374242" h="9217802">
                <a:moveTo>
                  <a:pt x="0" y="0"/>
                </a:moveTo>
                <a:lnTo>
                  <a:pt x="7374242" y="0"/>
                </a:lnTo>
                <a:lnTo>
                  <a:pt x="7374242" y="9217802"/>
                </a:lnTo>
                <a:lnTo>
                  <a:pt x="0" y="92178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768590" y="2585105"/>
            <a:ext cx="8260220" cy="332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99"/>
              </a:lnSpc>
            </a:pPr>
            <a:r>
              <a:rPr lang="en-US" sz="9499">
                <a:solidFill>
                  <a:srgbClr val="FFFFFF"/>
                </a:solidFill>
                <a:latin typeface="Arapey Bold"/>
              </a:rPr>
              <a:t>What is Resilience?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1811A94-D8BE-41B5-BF0D-180DE3B861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8845"/>
    </mc:Choice>
    <mc:Fallback xmlns="">
      <p:transition spd="slow" advClick="0" advTm="38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4940" y="-461492"/>
            <a:ext cx="18288000" cy="10748492"/>
          </a:xfrm>
          <a:custGeom>
            <a:avLst/>
            <a:gdLst/>
            <a:ahLst/>
            <a:cxnLst/>
            <a:rect l="l" t="t" r="r" b="b"/>
            <a:pathLst>
              <a:path w="18288000" h="10748492">
                <a:moveTo>
                  <a:pt x="0" y="0"/>
                </a:moveTo>
                <a:lnTo>
                  <a:pt x="18288000" y="0"/>
                </a:lnTo>
                <a:lnTo>
                  <a:pt x="18288000" y="10748492"/>
                </a:lnTo>
                <a:lnTo>
                  <a:pt x="0" y="107484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3804" b="-13804"/>
            </a:stretch>
          </a:blipFill>
        </p:spPr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5DEBD2-6C2F-4902-97AC-6DCDB3AB2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8608"/>
    </mc:Choice>
    <mc:Fallback xmlns="">
      <p:transition spd="slow" advClick="0" advTm="58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6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4965" y="-306023"/>
            <a:ext cx="15023155" cy="10899046"/>
          </a:xfrm>
          <a:custGeom>
            <a:avLst/>
            <a:gdLst/>
            <a:ahLst/>
            <a:cxnLst/>
            <a:rect l="l" t="t" r="r" b="b"/>
            <a:pathLst>
              <a:path w="15023155" h="10899046">
                <a:moveTo>
                  <a:pt x="0" y="0"/>
                </a:moveTo>
                <a:lnTo>
                  <a:pt x="15023155" y="0"/>
                </a:lnTo>
                <a:lnTo>
                  <a:pt x="15023155" y="10899046"/>
                </a:lnTo>
                <a:lnTo>
                  <a:pt x="0" y="10899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7" r="-2084" b="-566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396007" y="5525062"/>
            <a:ext cx="6430688" cy="392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DM Sans Bold"/>
              </a:rPr>
              <a:t>Resilience involves behaviors, thoughts and actions that anyone can learn and develop.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8034" y="540686"/>
            <a:ext cx="4688079" cy="313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DM Sans Bold"/>
              </a:rPr>
              <a:t>Resiliency isn’t a personality trait that only some people possess.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6AC184D-0F87-44EE-AD66-9DC263D74D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1797"/>
    </mc:Choice>
    <mc:Fallback xmlns="">
      <p:transition spd="slow" advClick="0" advTm="61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713914" y="715401"/>
            <a:ext cx="9420489" cy="3124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999">
                <a:solidFill>
                  <a:srgbClr val="000000"/>
                </a:solidFill>
                <a:latin typeface="Arapey Bold"/>
              </a:rPr>
              <a:t>4 Components to Building Resilience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41866" y="4324379"/>
            <a:ext cx="7902773" cy="299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DM Sans Bold"/>
              </a:rPr>
              <a:t>Build Your Connections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DM Sans Bold"/>
              </a:rPr>
              <a:t>Foster Wellness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DM Sans Bold"/>
              </a:rPr>
              <a:t>Find Purpose</a:t>
            </a:r>
          </a:p>
          <a:p>
            <a:pPr marL="906780" lvl="1" indent="-453390">
              <a:lnSpc>
                <a:spcPts val="588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DM Sans Bold"/>
              </a:rPr>
              <a:t>Embrace Healthy Thoughts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9ACD470-BF03-4BB2-A3FA-0F6E665797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  <p:pic>
        <p:nvPicPr>
          <p:cNvPr id="6" name="Picture 5" descr="Man showing off biceps">
            <a:extLst>
              <a:ext uri="{FF2B5EF4-FFF2-40B4-BE49-F238E27FC236}">
                <a16:creationId xmlns:a16="http://schemas.microsoft.com/office/drawing/2014/main" id="{46D0A9AB-5C03-4997-8075-B1DDEC52E3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29"/>
            <a:ext cx="7486650" cy="4991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048"/>
    </mc:Choice>
    <mc:Fallback xmlns="">
      <p:transition spd="slow" advClick="0" advTm="27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80163" y="2053226"/>
            <a:ext cx="8423537" cy="6340150"/>
          </a:xfrm>
          <a:custGeom>
            <a:avLst/>
            <a:gdLst/>
            <a:ahLst/>
            <a:cxnLst/>
            <a:rect l="l" t="t" r="r" b="b"/>
            <a:pathLst>
              <a:path w="8423537" h="6340150">
                <a:moveTo>
                  <a:pt x="0" y="0"/>
                </a:moveTo>
                <a:lnTo>
                  <a:pt x="8423537" y="0"/>
                </a:lnTo>
                <a:lnTo>
                  <a:pt x="8423537" y="6340149"/>
                </a:lnTo>
                <a:lnTo>
                  <a:pt x="0" y="634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50" r="-733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0" y="9502690"/>
            <a:ext cx="18288000" cy="94268"/>
          </a:xfrm>
          <a:prstGeom prst="line">
            <a:avLst/>
          </a:prstGeom>
          <a:ln w="19050" cap="flat">
            <a:solidFill>
              <a:srgbClr val="15253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426468" y="2908261"/>
            <a:ext cx="6342225" cy="2277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73"/>
              </a:lnSpc>
              <a:spcBef>
                <a:spcPct val="0"/>
              </a:spcBef>
            </a:pPr>
            <a:r>
              <a:rPr lang="en-US" sz="9525" u="none" strike="noStrike">
                <a:solidFill>
                  <a:srgbClr val="15253D"/>
                </a:solidFill>
                <a:latin typeface="Arapey Bold"/>
              </a:rPr>
              <a:t>Build Your Connections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6468" y="5119048"/>
            <a:ext cx="6342225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Prioritize Relationships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Join a Group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Look to Family and Friends for Support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98900039-0AE4-4CEE-9B77-1E2C4BA730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436"/>
    </mc:Choice>
    <mc:Fallback xmlns="">
      <p:transition spd="slow" advClick="0" advTm="70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9" y="721684"/>
            <a:ext cx="12137809" cy="0"/>
          </a:xfrm>
          <a:prstGeom prst="line">
            <a:avLst/>
          </a:prstGeom>
          <a:ln w="19050" cap="flat">
            <a:solidFill>
              <a:srgbClr val="15253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54" y="9555791"/>
            <a:ext cx="12139235" cy="0"/>
          </a:xfrm>
          <a:prstGeom prst="line">
            <a:avLst/>
          </a:prstGeom>
          <a:ln w="19050" cap="flat">
            <a:solidFill>
              <a:srgbClr val="15253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102632" y="712159"/>
            <a:ext cx="8052610" cy="6444466"/>
          </a:xfrm>
          <a:custGeom>
            <a:avLst/>
            <a:gdLst/>
            <a:ahLst/>
            <a:cxnLst/>
            <a:rect l="l" t="t" r="r" b="b"/>
            <a:pathLst>
              <a:path w="8052610" h="6444466">
                <a:moveTo>
                  <a:pt x="0" y="0"/>
                </a:moveTo>
                <a:lnTo>
                  <a:pt x="8052610" y="0"/>
                </a:lnTo>
                <a:lnTo>
                  <a:pt x="8052610" y="6444466"/>
                </a:lnTo>
                <a:lnTo>
                  <a:pt x="0" y="64444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1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92734" y="2638260"/>
            <a:ext cx="8489850" cy="118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49"/>
              </a:lnSpc>
              <a:spcBef>
                <a:spcPct val="0"/>
              </a:spcBef>
            </a:pPr>
            <a:r>
              <a:rPr lang="en-US" sz="9499">
                <a:solidFill>
                  <a:srgbClr val="15253D"/>
                </a:solidFill>
                <a:latin typeface="Arapey Bold"/>
              </a:rPr>
              <a:t>Foster Wellness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2734" y="4461470"/>
            <a:ext cx="8489850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Take Care of Your Body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Practice Mindfulness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Avoid Negative Outlets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7E0A281-27F4-4C1D-BAFB-733427409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5962"/>
    </mc:Choice>
    <mc:Fallback xmlns="">
      <p:transition spd="slow" advClick="0" advTm="65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2651" y="167958"/>
            <a:ext cx="9220200" cy="6294095"/>
          </a:xfrm>
          <a:custGeom>
            <a:avLst/>
            <a:gdLst/>
            <a:ahLst/>
            <a:cxnLst/>
            <a:rect l="l" t="t" r="r" b="b"/>
            <a:pathLst>
              <a:path w="9220200" h="6294095">
                <a:moveTo>
                  <a:pt x="0" y="0"/>
                </a:moveTo>
                <a:lnTo>
                  <a:pt x="9220200" y="0"/>
                </a:lnTo>
                <a:lnTo>
                  <a:pt x="9220200" y="6294095"/>
                </a:lnTo>
                <a:lnTo>
                  <a:pt x="0" y="62940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65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949319" y="3124469"/>
            <a:ext cx="5532090" cy="225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49"/>
              </a:lnSpc>
              <a:spcBef>
                <a:spcPct val="0"/>
              </a:spcBef>
            </a:pPr>
            <a:r>
              <a:rPr lang="en-US" sz="9499">
                <a:solidFill>
                  <a:srgbClr val="15253D"/>
                </a:solidFill>
                <a:latin typeface="Arapey Bold"/>
              </a:rPr>
              <a:t>Find Purpose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65112" y="6730365"/>
            <a:ext cx="9410105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just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Help Others</a:t>
            </a:r>
          </a:p>
          <a:p>
            <a:pPr marL="777240" lvl="1" indent="-388620" algn="just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Be Proactive</a:t>
            </a:r>
          </a:p>
          <a:p>
            <a:pPr marL="777240" lvl="1" indent="-388620" algn="just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Move Toward Your Goals</a:t>
            </a:r>
          </a:p>
          <a:p>
            <a:pPr marL="777240" lvl="1" indent="-388620" algn="just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Look for Opportunities for Self Discovery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9233535-E457-43F5-8342-639E8ACB4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491"/>
    </mc:Choice>
    <mc:Fallback xmlns="">
      <p:transition spd="slow" advClick="0" advTm="110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44746"/>
            <a:ext cx="18406635" cy="11285136"/>
          </a:xfrm>
          <a:custGeom>
            <a:avLst/>
            <a:gdLst/>
            <a:ahLst/>
            <a:cxnLst/>
            <a:rect l="l" t="t" r="r" b="b"/>
            <a:pathLst>
              <a:path w="18406635" h="11285136">
                <a:moveTo>
                  <a:pt x="0" y="0"/>
                </a:moveTo>
                <a:lnTo>
                  <a:pt x="18406635" y="0"/>
                </a:lnTo>
                <a:lnTo>
                  <a:pt x="18406635" y="11285136"/>
                </a:lnTo>
                <a:lnTo>
                  <a:pt x="0" y="11285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 t="-4334" b="-43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5401" y="3002126"/>
            <a:ext cx="8447075" cy="227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50"/>
              </a:lnSpc>
              <a:spcBef>
                <a:spcPct val="0"/>
              </a:spcBef>
            </a:pPr>
            <a:r>
              <a:rPr lang="en-US" sz="9500" u="none" strike="noStrike">
                <a:solidFill>
                  <a:srgbClr val="15253D"/>
                </a:solidFill>
                <a:latin typeface="Arapey Bold"/>
              </a:rPr>
              <a:t>Embrace Healthy Thoughts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5401" y="5211941"/>
            <a:ext cx="8447075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Keep Things in Perspective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15253D"/>
                </a:solidFill>
                <a:latin typeface="DM Sans"/>
              </a:rPr>
              <a:t>Accept Change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Maintain a Hopeful Outlook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5253D"/>
                </a:solidFill>
                <a:latin typeface="DM Sans"/>
              </a:rPr>
              <a:t>Learn From the Past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5926A57-44F9-44B6-9B85-7F40E25902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887"/>
    </mc:Choice>
    <mc:Fallback xmlns="">
      <p:transition spd="slow" advClick="0" advTm="120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704643"/>
            <a:ext cx="18288049" cy="9525"/>
          </a:xfrm>
          <a:prstGeom prst="line">
            <a:avLst/>
          </a:prstGeom>
          <a:ln w="19050" cap="flat">
            <a:solidFill>
              <a:srgbClr val="1E623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-320245" y="-1187204"/>
            <a:ext cx="18928489" cy="10607298"/>
          </a:xfrm>
          <a:custGeom>
            <a:avLst/>
            <a:gdLst/>
            <a:ahLst/>
            <a:cxnLst/>
            <a:rect l="l" t="t" r="r" b="b"/>
            <a:pathLst>
              <a:path w="18928489" h="10607298">
                <a:moveTo>
                  <a:pt x="0" y="0"/>
                </a:moveTo>
                <a:lnTo>
                  <a:pt x="18928490" y="0"/>
                </a:lnTo>
                <a:lnTo>
                  <a:pt x="18928490" y="10607298"/>
                </a:lnTo>
                <a:lnTo>
                  <a:pt x="0" y="10607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445" b="-944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02448" y="2733183"/>
            <a:ext cx="6778116" cy="4950568"/>
            <a:chOff x="0" y="257175"/>
            <a:chExt cx="9037488" cy="6600757"/>
          </a:xfrm>
        </p:grpSpPr>
        <p:sp>
          <p:nvSpPr>
            <p:cNvPr id="5" name="TextBox 5"/>
            <p:cNvSpPr txBox="1"/>
            <p:nvPr/>
          </p:nvSpPr>
          <p:spPr>
            <a:xfrm>
              <a:off x="0" y="257175"/>
              <a:ext cx="9037488" cy="309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549"/>
                </a:lnSpc>
                <a:spcBef>
                  <a:spcPct val="0"/>
                </a:spcBef>
              </a:pPr>
              <a:r>
                <a:rPr lang="en-US" sz="9499" u="none" strike="noStrike">
                  <a:solidFill>
                    <a:srgbClr val="15253D"/>
                  </a:solidFill>
                  <a:latin typeface="Arapey Bold"/>
                </a:rPr>
                <a:t>Seek Help When Needed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183780"/>
              <a:ext cx="9037488" cy="2674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3200" u="none" strike="noStrike" dirty="0">
                  <a:solidFill>
                    <a:srgbClr val="15253D"/>
                  </a:solidFill>
                  <a:latin typeface="DM Sans" panose="020B0604020202020204" charset="0"/>
                </a:rPr>
                <a:t>Asking for help is a sign of strength, not weakness. Reach out to trusted friends, family members, or professionals when facing challenges.</a:t>
              </a:r>
            </a:p>
          </p:txBody>
        </p:sp>
      </p:grp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F0C5747-D3E8-476F-8D41-E39739F35E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9455"/>
    </mc:Choice>
    <mc:Fallback xmlns="">
      <p:transition spd="slow" advClick="0" advTm="39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tarburst illustration">
            <a:extLst>
              <a:ext uri="{FF2B5EF4-FFF2-40B4-BE49-F238E27FC236}">
                <a16:creationId xmlns:a16="http://schemas.microsoft.com/office/drawing/2014/main" id="{9FD75581-969F-4D27-AAA0-F5DACB687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8267368" cy="1027176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434561" y="3595063"/>
            <a:ext cx="15418877" cy="3096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16"/>
              </a:lnSpc>
              <a:spcBef>
                <a:spcPct val="0"/>
              </a:spcBef>
            </a:pPr>
            <a:r>
              <a:rPr lang="en-US" sz="13241" dirty="0">
                <a:solidFill>
                  <a:srgbClr val="FF0000"/>
                </a:solidFill>
                <a:latin typeface="Comic Sans MS" panose="030F0702030302020204" pitchFamily="66" charset="0"/>
              </a:rPr>
              <a:t>Resiliency</a:t>
            </a:r>
          </a:p>
          <a:p>
            <a:pPr marL="0" lvl="0" indent="0" algn="ctr">
              <a:lnSpc>
                <a:spcPts val="11916"/>
              </a:lnSpc>
              <a:spcBef>
                <a:spcPct val="0"/>
              </a:spcBef>
            </a:pPr>
            <a:r>
              <a:rPr lang="en-US" sz="13241" dirty="0">
                <a:solidFill>
                  <a:srgbClr val="FF0000"/>
                </a:solidFill>
                <a:latin typeface="Comic Sans MS" panose="030F0702030302020204" pitchFamily="66" charset="0"/>
              </a:rPr>
              <a:t> Challenge</a:t>
            </a:r>
          </a:p>
        </p:txBody>
      </p:sp>
      <p:sp>
        <p:nvSpPr>
          <p:cNvPr id="3" name="AutoShape 3"/>
          <p:cNvSpPr/>
          <p:nvPr/>
        </p:nvSpPr>
        <p:spPr>
          <a:xfrm>
            <a:off x="0" y="1023702"/>
            <a:ext cx="18267368" cy="0"/>
          </a:xfrm>
          <a:prstGeom prst="line">
            <a:avLst/>
          </a:prstGeom>
          <a:ln w="38100" cap="flat">
            <a:solidFill>
              <a:srgbClr val="15253D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5F62F6A7-56F4-4EDC-BDA8-36CAB85D9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178"/>
    </mc:Choice>
    <mc:Fallback xmlns="">
      <p:transition spd="slow" advClick="0" advTm="14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1437" y="0"/>
            <a:ext cx="16646859" cy="10287000"/>
            <a:chOff x="547625" y="0"/>
            <a:chExt cx="11097905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2" name="Picture 1" descr="A white square with black lines&#10;&#10;Description automatically generated">
            <a:extLst>
              <a:ext uri="{FF2B5EF4-FFF2-40B4-BE49-F238E27FC236}">
                <a16:creationId xmlns:a16="http://schemas.microsoft.com/office/drawing/2014/main" id="{80D65F65-8FBE-40A5-B2D0-E3945D276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83485" y="1181100"/>
            <a:ext cx="8463406" cy="84634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B433D6-A4AA-45A3-BEBB-B502FF869A50}"/>
              </a:ext>
            </a:extLst>
          </p:cNvPr>
          <p:cNvSpPr txBox="1"/>
          <p:nvPr/>
        </p:nvSpPr>
        <p:spPr>
          <a:xfrm>
            <a:off x="5105400" y="1714500"/>
            <a:ext cx="3729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Building Connections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C82DC-B981-41B0-9DE0-9510407F4004}"/>
              </a:ext>
            </a:extLst>
          </p:cNvPr>
          <p:cNvSpPr txBox="1"/>
          <p:nvPr/>
        </p:nvSpPr>
        <p:spPr>
          <a:xfrm>
            <a:off x="9372600" y="1714500"/>
            <a:ext cx="343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Fostering Wellness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9F181-4A6A-462A-BC43-A205BF34032B}"/>
              </a:ext>
            </a:extLst>
          </p:cNvPr>
          <p:cNvSpPr txBox="1"/>
          <p:nvPr/>
        </p:nvSpPr>
        <p:spPr>
          <a:xfrm>
            <a:off x="5105400" y="58293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Finding Purpose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DC8205-512A-4E19-BA6A-D675B0133E58}"/>
              </a:ext>
            </a:extLst>
          </p:cNvPr>
          <p:cNvSpPr txBox="1"/>
          <p:nvPr/>
        </p:nvSpPr>
        <p:spPr>
          <a:xfrm>
            <a:off x="9144000" y="58293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Embrace Healthy Thoughts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CC6455A8-AC5F-44CF-8522-85A9337D36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8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377"/>
    </mc:Choice>
    <mc:Fallback xmlns="">
      <p:transition spd="slow" advClick="0" advTm="100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Friends standing on a bench">
            <a:extLst>
              <a:ext uri="{FF2B5EF4-FFF2-40B4-BE49-F238E27FC236}">
                <a16:creationId xmlns:a16="http://schemas.microsoft.com/office/drawing/2014/main" id="{04B00B7D-D49B-4786-A69C-BA0004088A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"/>
          <a:stretch/>
        </p:blipFill>
        <p:spPr>
          <a:xfrm>
            <a:off x="-4570" y="10"/>
            <a:ext cx="14504463" cy="10286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2DC7A0-ACB0-4252-8915-FE9B044B51E5}"/>
              </a:ext>
            </a:extLst>
          </p:cNvPr>
          <p:cNvSpPr/>
          <p:nvPr/>
        </p:nvSpPr>
        <p:spPr>
          <a:xfrm>
            <a:off x="11754615" y="3044320"/>
            <a:ext cx="6533385" cy="724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b="1" u="sng" dirty="0">
                <a:latin typeface="Comic Sans MS" panose="030F0702030302020204" pitchFamily="66" charset="0"/>
              </a:rPr>
              <a:t>Build Your Connections </a:t>
            </a:r>
            <a:r>
              <a:rPr lang="en-US" sz="3000" dirty="0">
                <a:latin typeface="Comic Sans MS" panose="030F0702030302020204" pitchFamily="66" charset="0"/>
              </a:rPr>
              <a:t>–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Say “hi” to someone in the halls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 Invite someone new to sit at your lunch table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 Text 3 friends and tell them how important they are to you.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Ask a friend that you haven’t hung out with in a while to go do something.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Come up with your own idea!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81AD94AB-6E94-40E9-9A39-1BA211977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3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4578"/>
    </mc:Choice>
    <mc:Fallback xmlns="">
      <p:transition spd="slow" advClick="0" advTm="124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Women exercising in park">
            <a:extLst>
              <a:ext uri="{FF2B5EF4-FFF2-40B4-BE49-F238E27FC236}">
                <a16:creationId xmlns:a16="http://schemas.microsoft.com/office/drawing/2014/main" id="{D3DA8822-5DC1-48FA-BEF8-23640242A9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0" r="1659"/>
          <a:stretch/>
        </p:blipFill>
        <p:spPr>
          <a:xfrm>
            <a:off x="3748484" y="-7620"/>
            <a:ext cx="14504463" cy="1028699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1085394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68FAA0-096D-4FB0-BF8C-F1A5385D0E72}"/>
              </a:ext>
            </a:extLst>
          </p:cNvPr>
          <p:cNvSpPr/>
          <p:nvPr/>
        </p:nvSpPr>
        <p:spPr>
          <a:xfrm>
            <a:off x="304800" y="4381500"/>
            <a:ext cx="6324600" cy="561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b="1" u="sng" dirty="0">
                <a:latin typeface="Comic Sans MS" panose="030F0702030302020204" pitchFamily="66" charset="0"/>
              </a:rPr>
              <a:t>Foster Wellness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Treat yourself to that coffee or that new t-shirt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Take a new exercise class 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Spend some time outside relaxing.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Listen to music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Go to the beach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Ask for help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261F4D8-87EF-4424-8EC6-6CB2341BD8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3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5977"/>
    </mc:Choice>
    <mc:Fallback xmlns="">
      <p:transition spd="slow" advClick="0" advTm="85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rectional sign with colorful arrows">
            <a:extLst>
              <a:ext uri="{FF2B5EF4-FFF2-40B4-BE49-F238E27FC236}">
                <a16:creationId xmlns:a16="http://schemas.microsoft.com/office/drawing/2014/main" id="{3D601CDA-B0A1-4B1B-B748-FB190B8E4F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87"/>
          <a:stretch/>
        </p:blipFill>
        <p:spPr>
          <a:xfrm>
            <a:off x="224394" y="1261467"/>
            <a:ext cx="7852806" cy="7764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B16FDD-DFCA-41EB-A4F1-E7079B9E7D44}"/>
              </a:ext>
            </a:extLst>
          </p:cNvPr>
          <p:cNvSpPr/>
          <p:nvPr/>
        </p:nvSpPr>
        <p:spPr>
          <a:xfrm>
            <a:off x="8077200" y="2345546"/>
            <a:ext cx="9144000" cy="51717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b="1" u="sng" dirty="0">
                <a:latin typeface="Comic Sans MS" panose="030F0702030302020204" pitchFamily="66" charset="0"/>
              </a:rPr>
              <a:t>Find Purpose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Volunteer at an animal shelter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Ask your teacher or parent if they need help with a project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Reflect on what is your why?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Tackle a problem by breaking it into manageable parts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Make a goal for the day, the week or even a month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Listen to a podcast or program and learn something new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537" y="10106632"/>
            <a:ext cx="18310799" cy="185045"/>
            <a:chOff x="-5025" y="6737718"/>
            <a:chExt cx="12207200" cy="1233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51C7843-5D7D-4371-88B2-0DB9943AE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5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328"/>
    </mc:Choice>
    <mc:Fallback xmlns="">
      <p:transition spd="slow" advClick="0" advTm="130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lk art on sidewalk">
            <a:extLst>
              <a:ext uri="{FF2B5EF4-FFF2-40B4-BE49-F238E27FC236}">
                <a16:creationId xmlns:a16="http://schemas.microsoft.com/office/drawing/2014/main" id="{E9E68D51-324E-42AB-9898-FAB52A56A3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3" r="3981"/>
          <a:stretch/>
        </p:blipFill>
        <p:spPr>
          <a:xfrm>
            <a:off x="4864042" y="10"/>
            <a:ext cx="13423961" cy="10286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09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69793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98406D-FCF3-42F3-B6DB-88D9C04CCDCA}"/>
              </a:ext>
            </a:extLst>
          </p:cNvPr>
          <p:cNvSpPr/>
          <p:nvPr/>
        </p:nvSpPr>
        <p:spPr>
          <a:xfrm>
            <a:off x="325372" y="3924300"/>
            <a:ext cx="6364993" cy="48108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b="1" u="sng" dirty="0">
                <a:latin typeface="Comic Sans MS" panose="030F0702030302020204" pitchFamily="66" charset="0"/>
              </a:rPr>
              <a:t>Embrace Healthy Thoughts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Keep a gratitude journal for a week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Forgive yourself for mistakes, everyone makes them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Try to visualize what you want, rather than worrying about what your fear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Comic Sans MS" panose="030F0702030302020204" pitchFamily="66" charset="0"/>
              </a:rPr>
              <a:t>Accept change with a positive idea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B7E6160-A0EC-42CF-80E9-786EAAF502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9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5019"/>
    </mc:Choice>
    <mc:Fallback xmlns="">
      <p:transition spd="slow" advClick="0" advTm="155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9EDCAD-4AB6-4E48-9A1B-FB7B91A0D621}"/>
              </a:ext>
            </a:extLst>
          </p:cNvPr>
          <p:cNvSpPr txBox="1"/>
          <p:nvPr/>
        </p:nvSpPr>
        <p:spPr>
          <a:xfrm>
            <a:off x="5143500" y="177083"/>
            <a:ext cx="800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u="sng" dirty="0">
                <a:latin typeface="Comic Sans MS" panose="030F0702030302020204" pitchFamily="66" charset="0"/>
              </a:rPr>
              <a:t>Resources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8C1408-44EC-4E64-9B7F-B619E7213BBD}"/>
              </a:ext>
            </a:extLst>
          </p:cNvPr>
          <p:cNvSpPr/>
          <p:nvPr/>
        </p:nvSpPr>
        <p:spPr>
          <a:xfrm>
            <a:off x="838200" y="1497747"/>
            <a:ext cx="15773400" cy="9324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Suicide and Crisis Hotline – Call 988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 211 – Here to help hotline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Crisis Text Line - Text “Home” to 781-781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hlinkClick r:id="rId4"/>
              </a:rPr>
              <a:t>Hope For Healing Florida</a:t>
            </a:r>
            <a:r>
              <a:rPr lang="en-US" sz="3600" dirty="0"/>
              <a:t> – www.Hopeforhealingfl.com</a:t>
            </a:r>
            <a:endParaRPr lang="en-US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 of school counselors at our school: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INSERT NAMES HERE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2200BF-87AA-4E03-8414-5D37A5205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9749" y="1285079"/>
            <a:ext cx="2514600" cy="11889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9E7A797-3178-431F-A916-DDD69778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2686743"/>
            <a:ext cx="4456109" cy="97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752A58-2D79-4670-8327-936A444300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4500" y="5599164"/>
            <a:ext cx="3157540" cy="1413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EE2D0-5090-47DE-A6FC-8D0DA2086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69749" y="3877453"/>
            <a:ext cx="2753682" cy="1509043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7C72AA5-22C9-4690-8E1D-07C669D91E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729200" y="9728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1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50"/>
    </mc:Choice>
    <mc:Fallback xmlns="">
      <p:transition spd="slow" advTm="41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16856964" cy="88468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5199" y="965202"/>
            <a:ext cx="16357600" cy="83565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556CF6-DA09-4521-9452-7E8630CBC9F0}"/>
              </a:ext>
            </a:extLst>
          </p:cNvPr>
          <p:cNvSpPr txBox="1"/>
          <p:nvPr/>
        </p:nvSpPr>
        <p:spPr>
          <a:xfrm>
            <a:off x="11201400" y="5372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70DE7E-4D99-456B-B75F-4408B4AA876C}"/>
              </a:ext>
            </a:extLst>
          </p:cNvPr>
          <p:cNvSpPr/>
          <p:nvPr/>
        </p:nvSpPr>
        <p:spPr>
          <a:xfrm>
            <a:off x="1828800" y="3314700"/>
            <a:ext cx="14245117" cy="283616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777240">
              <a:spcAft>
                <a:spcPts val="600"/>
              </a:spcAft>
            </a:pPr>
            <a:r>
              <a:rPr lang="en-US" sz="561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Thank you for your attention and participation.</a:t>
            </a:r>
          </a:p>
          <a:p>
            <a:pPr algn="ctr" defTabSz="777240">
              <a:spcAft>
                <a:spcPts val="600"/>
              </a:spcAft>
            </a:pPr>
            <a:r>
              <a:rPr lang="en-US" sz="561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It matters and is appreciated!</a:t>
            </a:r>
          </a:p>
          <a:p>
            <a:pPr algn="ctr" defTabSz="777240">
              <a:spcAft>
                <a:spcPts val="600"/>
              </a:spcAft>
            </a:pPr>
            <a:r>
              <a:rPr lang="en-US" sz="561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ea typeface="+mn-ea"/>
                <a:cs typeface="+mn-cs"/>
              </a:rPr>
              <a:t>Thank you teachers for your support!</a:t>
            </a:r>
            <a:endPara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323420C-C655-4868-8879-C88412A39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61154" y="7664507"/>
            <a:ext cx="346123" cy="34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0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139"/>
    </mc:Choice>
    <mc:Fallback xmlns="">
      <p:transition spd="slow" advClick="0" advTm="25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7778E-7 -8.64198E-7 L 2.77778E-7 -0.07207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D12A016B2A0744A1D7EDA932AF3E81" ma:contentTypeVersion="13" ma:contentTypeDescription="Create a new document." ma:contentTypeScope="" ma:versionID="02a475182b781825d4d86e3cc2038d59">
  <xsd:schema xmlns:xsd="http://www.w3.org/2001/XMLSchema" xmlns:xs="http://www.w3.org/2001/XMLSchema" xmlns:p="http://schemas.microsoft.com/office/2006/metadata/properties" xmlns:ns2="7a46f87d-326f-4447-a094-b5092e10df90" xmlns:ns3="c7ea340a-1f3c-498d-b7d9-5af8eb6f6b50" targetNamespace="http://schemas.microsoft.com/office/2006/metadata/properties" ma:root="true" ma:fieldsID="8d7b4a182e48059b449c3cf8316a428d" ns2:_="" ns3:_="">
    <xsd:import namespace="7a46f87d-326f-4447-a094-b5092e10df90"/>
    <xsd:import namespace="c7ea340a-1f3c-498d-b7d9-5af8eb6f6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6f87d-326f-4447-a094-b5092e10df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161548a-7ebe-4b27-ba74-66881e02b1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ea340a-1f3c-498d-b7d9-5af8eb6f6b5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37ea8cb-14bb-497d-97db-e1843d7072d4}" ma:internalName="TaxCatchAll" ma:showField="CatchAllData" ma:web="c7ea340a-1f3c-498d-b7d9-5af8eb6f6b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ea340a-1f3c-498d-b7d9-5af8eb6f6b50" xsi:nil="true"/>
    <lcf76f155ced4ddcb4097134ff3c332f xmlns="7a46f87d-326f-4447-a094-b5092e10df9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170F27-4A89-4B89-BFE6-8A7F68C2D0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46f87d-326f-4447-a094-b5092e10df90"/>
    <ds:schemaRef ds:uri="c7ea340a-1f3c-498d-b7d9-5af8eb6f6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FEFEB2-9890-4FA3-9507-2EBDBCC47570}">
  <ds:schemaRefs>
    <ds:schemaRef ds:uri="http://purl.org/dc/elements/1.1/"/>
    <ds:schemaRef ds:uri="http://purl.org/dc/dcmitype/"/>
    <ds:schemaRef ds:uri="http://schemas.microsoft.com/office/2006/metadata/properties"/>
    <ds:schemaRef ds:uri="0d0bcb04-07b8-4c3a-b003-3f0e37b921a0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03a54607-ffaa-414f-9ce6-9e6124529617"/>
    <ds:schemaRef ds:uri="http://www.w3.org/XML/1998/namespace"/>
    <ds:schemaRef ds:uri="http://purl.org/dc/terms/"/>
    <ds:schemaRef ds:uri="c7ea340a-1f3c-498d-b7d9-5af8eb6f6b50"/>
    <ds:schemaRef ds:uri="7a46f87d-326f-4447-a094-b5092e10df90"/>
  </ds:schemaRefs>
</ds:datastoreItem>
</file>

<file path=customXml/itemProps3.xml><?xml version="1.0" encoding="utf-8"?>
<ds:datastoreItem xmlns:ds="http://schemas.openxmlformats.org/officeDocument/2006/customXml" ds:itemID="{9116A1AB-4EF5-4098-B6F6-50EA71FCEB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419</Words>
  <Application>Microsoft Office PowerPoint</Application>
  <PresentationFormat>Custom</PresentationFormat>
  <Paragraphs>83</Paragraphs>
  <Slides>19</Slides>
  <Notes>1</Notes>
  <HiddenSlides>0</HiddenSlides>
  <MMClips>19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Arapey Bold</vt:lpstr>
      <vt:lpstr>Calibri</vt:lpstr>
      <vt:lpstr>DM Sans Bold</vt:lpstr>
      <vt:lpstr>Comic Sans MS</vt:lpstr>
      <vt:lpstr>DM Sans</vt:lpstr>
      <vt:lpstr>Arial</vt:lpstr>
      <vt:lpstr>Meiryo</vt:lpstr>
      <vt:lpstr>Arapey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Coping Strategies:Building A Resilient You</dc:title>
  <dc:creator>Priede Kelley</dc:creator>
  <cp:lastModifiedBy>Wilks Kathy</cp:lastModifiedBy>
  <cp:revision>7</cp:revision>
  <dcterms:created xsi:type="dcterms:W3CDTF">2006-08-16T00:00:00Z</dcterms:created>
  <dcterms:modified xsi:type="dcterms:W3CDTF">2023-10-05T17:09:32Z</dcterms:modified>
  <dc:identifier>DAFvjN8WJFw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0x01010022D12A016B2A0744A1D7EDA932AF3E81</vt:lpwstr>
  </property>
</Properties>
</file>