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4"/>
  </p:sldMasterIdLst>
  <p:notesMasterIdLst>
    <p:notesMasterId r:id="rId10"/>
  </p:notesMasterIdLst>
  <p:sldIdLst>
    <p:sldId id="306" r:id="rId5"/>
    <p:sldId id="308" r:id="rId6"/>
    <p:sldId id="258" r:id="rId7"/>
    <p:sldId id="31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FE6230-3F6B-468F-B1DE-A9E9919839F0}" v="53" dt="2022-11-07T14:14:48.8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4967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EAA127-4ABD-40D9-A212-DA0226B9B40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B4F0918-62AB-4F03-A862-0EFF47A37ADD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sz="4000" dirty="0"/>
            <a:t>Effectively Identify Appropriate Behaviors in each area of RAM4</a:t>
          </a:r>
        </a:p>
      </dgm:t>
    </dgm:pt>
    <dgm:pt modelId="{F3D408DF-D08E-4AD5-BA6B-C091C2205E01}" type="parTrans" cxnId="{4F16FD08-7244-459A-B60B-905F9D87FDB6}">
      <dgm:prSet/>
      <dgm:spPr/>
      <dgm:t>
        <a:bodyPr/>
        <a:lstStyle/>
        <a:p>
          <a:endParaRPr lang="en-US"/>
        </a:p>
      </dgm:t>
    </dgm:pt>
    <dgm:pt modelId="{BE1C3720-011E-4421-8350-6C919156B2B4}" type="sibTrans" cxnId="{4F16FD08-7244-459A-B60B-905F9D87FDB6}">
      <dgm:prSet/>
      <dgm:spPr/>
      <dgm:t>
        <a:bodyPr/>
        <a:lstStyle/>
        <a:p>
          <a:endParaRPr lang="en-US"/>
        </a:p>
      </dgm:t>
    </dgm:pt>
    <dgm:pt modelId="{F67A30E5-443F-4D16-8B72-1F5BB141B5D6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4000" dirty="0"/>
            <a:t>Create a Chart/Visual to hang outside each classroom that states what </a:t>
          </a:r>
          <a:r>
            <a:rPr lang="en-US" sz="4000" b="1" u="sng" dirty="0"/>
            <a:t>RESPONSIBLITY</a:t>
          </a:r>
          <a:r>
            <a:rPr lang="en-US" sz="4000" dirty="0"/>
            <a:t> “Looks Like” or “Sounds Like” at school and with friends.</a:t>
          </a:r>
        </a:p>
      </dgm:t>
    </dgm:pt>
    <dgm:pt modelId="{25638B0C-27EB-484C-94E3-6F63D3EFA5CE}" type="parTrans" cxnId="{FE0C8290-D387-4ACC-96B6-D0E41550E18B}">
      <dgm:prSet/>
      <dgm:spPr/>
      <dgm:t>
        <a:bodyPr/>
        <a:lstStyle/>
        <a:p>
          <a:endParaRPr lang="en-US"/>
        </a:p>
      </dgm:t>
    </dgm:pt>
    <dgm:pt modelId="{D4783C2A-4842-4119-BECE-AB0A620B7CCD}" type="sibTrans" cxnId="{FE0C8290-D387-4ACC-96B6-D0E41550E18B}">
      <dgm:prSet/>
      <dgm:spPr/>
      <dgm:t>
        <a:bodyPr/>
        <a:lstStyle/>
        <a:p>
          <a:endParaRPr lang="en-US"/>
        </a:p>
      </dgm:t>
    </dgm:pt>
    <dgm:pt modelId="{D37EE548-E09A-4ABF-97AC-BC182451355F}" type="pres">
      <dgm:prSet presAssocID="{F8EAA127-4ABD-40D9-A212-DA0226B9B40D}" presName="linear" presStyleCnt="0">
        <dgm:presLayoutVars>
          <dgm:animLvl val="lvl"/>
          <dgm:resizeHandles val="exact"/>
        </dgm:presLayoutVars>
      </dgm:prSet>
      <dgm:spPr/>
    </dgm:pt>
    <dgm:pt modelId="{690C6CA9-F06E-4944-83C1-E03A1E1AC6DA}" type="pres">
      <dgm:prSet presAssocID="{0B4F0918-62AB-4F03-A862-0EFF47A37ADD}" presName="parentText" presStyleLbl="node1" presStyleIdx="0" presStyleCnt="2" custLinFactY="-4152" custLinFactNeighborX="-54" custLinFactNeighborY="-100000">
        <dgm:presLayoutVars>
          <dgm:chMax val="0"/>
          <dgm:bulletEnabled val="1"/>
        </dgm:presLayoutVars>
      </dgm:prSet>
      <dgm:spPr/>
    </dgm:pt>
    <dgm:pt modelId="{A2C1A403-61ED-49BB-A149-E4AA32E64439}" type="pres">
      <dgm:prSet presAssocID="{BE1C3720-011E-4421-8350-6C919156B2B4}" presName="spacer" presStyleCnt="0"/>
      <dgm:spPr/>
    </dgm:pt>
    <dgm:pt modelId="{35BE127A-5CEB-4FB4-80A0-3451058E50F6}" type="pres">
      <dgm:prSet presAssocID="{F67A30E5-443F-4D16-8B72-1F5BB141B5D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F16FD08-7244-459A-B60B-905F9D87FDB6}" srcId="{F8EAA127-4ABD-40D9-A212-DA0226B9B40D}" destId="{0B4F0918-62AB-4F03-A862-0EFF47A37ADD}" srcOrd="0" destOrd="0" parTransId="{F3D408DF-D08E-4AD5-BA6B-C091C2205E01}" sibTransId="{BE1C3720-011E-4421-8350-6C919156B2B4}"/>
    <dgm:cxn modelId="{3895A357-3CCA-457A-B99E-B3152E503427}" type="presOf" srcId="{F8EAA127-4ABD-40D9-A212-DA0226B9B40D}" destId="{D37EE548-E09A-4ABF-97AC-BC182451355F}" srcOrd="0" destOrd="0" presId="urn:microsoft.com/office/officeart/2005/8/layout/vList2"/>
    <dgm:cxn modelId="{9D563C58-6A0A-4076-AD69-7A8D72DCB747}" type="presOf" srcId="{0B4F0918-62AB-4F03-A862-0EFF47A37ADD}" destId="{690C6CA9-F06E-4944-83C1-E03A1E1AC6DA}" srcOrd="0" destOrd="0" presId="urn:microsoft.com/office/officeart/2005/8/layout/vList2"/>
    <dgm:cxn modelId="{FE0C8290-D387-4ACC-96B6-D0E41550E18B}" srcId="{F8EAA127-4ABD-40D9-A212-DA0226B9B40D}" destId="{F67A30E5-443F-4D16-8B72-1F5BB141B5D6}" srcOrd="1" destOrd="0" parTransId="{25638B0C-27EB-484C-94E3-6F63D3EFA5CE}" sibTransId="{D4783C2A-4842-4119-BECE-AB0A620B7CCD}"/>
    <dgm:cxn modelId="{718582FC-764D-4395-BA67-667045A20DDD}" type="presOf" srcId="{F67A30E5-443F-4D16-8B72-1F5BB141B5D6}" destId="{35BE127A-5CEB-4FB4-80A0-3451058E50F6}" srcOrd="0" destOrd="0" presId="urn:microsoft.com/office/officeart/2005/8/layout/vList2"/>
    <dgm:cxn modelId="{E3E1F957-1196-4095-9322-6725296CF064}" type="presParOf" srcId="{D37EE548-E09A-4ABF-97AC-BC182451355F}" destId="{690C6CA9-F06E-4944-83C1-E03A1E1AC6DA}" srcOrd="0" destOrd="0" presId="urn:microsoft.com/office/officeart/2005/8/layout/vList2"/>
    <dgm:cxn modelId="{52E3BDE9-EE29-429C-A948-DDC70991D5E9}" type="presParOf" srcId="{D37EE548-E09A-4ABF-97AC-BC182451355F}" destId="{A2C1A403-61ED-49BB-A149-E4AA32E64439}" srcOrd="1" destOrd="0" presId="urn:microsoft.com/office/officeart/2005/8/layout/vList2"/>
    <dgm:cxn modelId="{95536E8A-A5FF-4A2A-BFFD-E53E562537F4}" type="presParOf" srcId="{D37EE548-E09A-4ABF-97AC-BC182451355F}" destId="{35BE127A-5CEB-4FB4-80A0-3451058E50F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C6CA9-F06E-4944-83C1-E03A1E1AC6DA}">
      <dsp:nvSpPr>
        <dsp:cNvPr id="0" name=""/>
        <dsp:cNvSpPr/>
      </dsp:nvSpPr>
      <dsp:spPr>
        <a:xfrm>
          <a:off x="0" y="0"/>
          <a:ext cx="7515350" cy="3132675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Effectively Identify Appropriate Behaviors in each area of RAM4</a:t>
          </a:r>
        </a:p>
      </dsp:txBody>
      <dsp:txXfrm>
        <a:off x="152925" y="152925"/>
        <a:ext cx="7209500" cy="2826825"/>
      </dsp:txXfrm>
    </dsp:sp>
    <dsp:sp modelId="{35BE127A-5CEB-4FB4-80A0-3451058E50F6}">
      <dsp:nvSpPr>
        <dsp:cNvPr id="0" name=""/>
        <dsp:cNvSpPr/>
      </dsp:nvSpPr>
      <dsp:spPr>
        <a:xfrm>
          <a:off x="0" y="3197440"/>
          <a:ext cx="7515350" cy="3132675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Create a Chart/Visual to hang outside each classroom that states what </a:t>
          </a:r>
          <a:r>
            <a:rPr lang="en-US" sz="4000" b="1" u="sng" kern="1200" dirty="0"/>
            <a:t>RESPONSIBLITY</a:t>
          </a:r>
          <a:r>
            <a:rPr lang="en-US" sz="4000" kern="1200" dirty="0"/>
            <a:t> “Looks Like” or “Sounds Like” at school and with friends.</a:t>
          </a:r>
        </a:p>
      </dsp:txBody>
      <dsp:txXfrm>
        <a:off x="152925" y="3350365"/>
        <a:ext cx="7209500" cy="2826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59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2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621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30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1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99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2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2AC24A9-CCB6-4F8D-B8DB-C2F3692CFA5A}" type="datetimeFigureOut">
              <a:rPr lang="en-US" smtClean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05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0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59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70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907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4DD743-6E30-CADB-5A1A-EFE5F12FE6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281"/>
          <a:stretch/>
        </p:blipFill>
        <p:spPr>
          <a:xfrm>
            <a:off x="23" y="0"/>
            <a:ext cx="12191977" cy="6770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Ram 4: Responsibility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PBIS Lesson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26D631-71B1-41FC-8183-9A37F884E4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0DD4D4C-0A16-4FBA-9931-1F0FCE92E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E8F221-2C17-451E-A781-791A48BDA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4E8530-F8E1-4B98-92DB-C033E340727B}"/>
              </a:ext>
            </a:extLst>
          </p:cNvPr>
          <p:cNvSpPr txBox="1"/>
          <p:nvPr/>
        </p:nvSpPr>
        <p:spPr>
          <a:xfrm>
            <a:off x="-20" y="640080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Respectful       		        		         Responsible	  					Ready					     Resilient</a:t>
            </a:r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83529AFD-5A84-4419-9390-0E9584F35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1FFD9C4-5E6D-4E44-8CCD-24EF7B6FF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E5F76B-8DB9-4994-8FFE-F3ABE4DCF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</a:rPr>
              <a:t>Lesson 2: Learning Intention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B3B2DB5-1B01-4A7A-B79B-E180757E6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E2B94D82-A9B7-4E0A-E173-9D1528CB0C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353283"/>
              </p:ext>
            </p:extLst>
          </p:nvPr>
        </p:nvGraphicFramePr>
        <p:xfrm>
          <a:off x="4338321" y="223520"/>
          <a:ext cx="7515350" cy="638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1412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6E9B-9887-45E7-B0DB-7C072926F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240740"/>
            <a:ext cx="10728322" cy="1477328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rgbClr val="C00000"/>
                </a:solidFill>
              </a:rPr>
              <a:t>Material and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36E56-723E-40AF-BFDB-931FF4649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639" y="1869643"/>
            <a:ext cx="8943051" cy="444559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u="sng" dirty="0"/>
              <a:t>Large Chart Paper- </a:t>
            </a:r>
            <a:r>
              <a:rPr lang="en-US" sz="2400" dirty="0"/>
              <a:t>Located in Each Teacher Planning Room and use any markers, sticky notes &amp; any other creative elements you want to add.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You can create anything you like that is visually appealing and includes the trait </a:t>
            </a:r>
            <a:r>
              <a:rPr lang="en-US" sz="2400" b="1" dirty="0"/>
              <a:t>RESPONSIBILITY</a:t>
            </a:r>
            <a:r>
              <a:rPr lang="en-US" sz="2400" dirty="0"/>
              <a:t>!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You are free to design this activity however fits best for your classroom (You do not need to follow the examples exactly!)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Please include </a:t>
            </a:r>
            <a:r>
              <a:rPr lang="en-US" sz="2400" b="1" u="sng" dirty="0"/>
              <a:t>RAM 4 </a:t>
            </a:r>
            <a:r>
              <a:rPr lang="en-US" sz="2400" dirty="0"/>
              <a:t>on your lesson &amp; the RAM 4 trait: </a:t>
            </a:r>
            <a:r>
              <a:rPr lang="en-US" sz="2400" b="1" u="sng" dirty="0"/>
              <a:t>RESPONSIBLE or RESPONSIBILITY</a:t>
            </a:r>
          </a:p>
          <a:p>
            <a:endParaRPr lang="en-US" sz="2800" dirty="0">
              <a:solidFill>
                <a:srgbClr val="FFFFFF"/>
              </a:solidFill>
            </a:endParaRPr>
          </a:p>
          <a:p>
            <a:endParaRPr lang="en-US" sz="2800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5A8F26-EC47-492A-AFE9-2BE43405A8CD}"/>
              </a:ext>
            </a:extLst>
          </p:cNvPr>
          <p:cNvSpPr txBox="1"/>
          <p:nvPr/>
        </p:nvSpPr>
        <p:spPr>
          <a:xfrm>
            <a:off x="66198" y="5294486"/>
            <a:ext cx="12059601" cy="9541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Complete this with </a:t>
            </a:r>
            <a:r>
              <a:rPr lang="en-US" sz="2800" b="1" u="sng" dirty="0"/>
              <a:t>any</a:t>
            </a:r>
            <a:r>
              <a:rPr lang="en-US" sz="2800" b="1" dirty="0"/>
              <a:t> class period and post outside your classroom door in the hallway by </a:t>
            </a:r>
            <a:r>
              <a:rPr lang="en-US" sz="2800" b="1" u="sng" dirty="0">
                <a:solidFill>
                  <a:srgbClr val="FF0000"/>
                </a:solidFill>
              </a:rPr>
              <a:t>December 2nd!</a:t>
            </a:r>
          </a:p>
        </p:txBody>
      </p:sp>
      <p:pic>
        <p:nvPicPr>
          <p:cNvPr id="7" name="Picture 2" descr="Teach Responsibility in the Elementary Classroom">
            <a:extLst>
              <a:ext uri="{FF2B5EF4-FFF2-40B4-BE49-F238E27FC236}">
                <a16:creationId xmlns:a16="http://schemas.microsoft.com/office/drawing/2014/main" id="{10A5C9CB-45AB-4BAF-B7DE-AE355D4C5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690" y="2229303"/>
            <a:ext cx="2841752" cy="2557302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82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D309ED-FFC6-424F-AF10-9100BC0CBBCA}"/>
              </a:ext>
            </a:extLst>
          </p:cNvPr>
          <p:cNvSpPr/>
          <p:nvPr/>
        </p:nvSpPr>
        <p:spPr>
          <a:xfrm>
            <a:off x="6126480" y="1845735"/>
            <a:ext cx="5273041" cy="42502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B9EAB6-C5EA-4662-96C7-E11D6BCC7DA2}"/>
              </a:ext>
            </a:extLst>
          </p:cNvPr>
          <p:cNvSpPr/>
          <p:nvPr/>
        </p:nvSpPr>
        <p:spPr>
          <a:xfrm>
            <a:off x="701040" y="1845735"/>
            <a:ext cx="5273041" cy="42502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F7A136-D6DF-4415-9DBE-A659A4E32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14865"/>
            <a:ext cx="10058400" cy="114808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C00000"/>
                </a:solidFill>
              </a:rPr>
              <a:t>Examples for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EEDD0-3C4F-4EB1-85CA-8B6EEAA07F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480" y="1959187"/>
            <a:ext cx="4937760" cy="402336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 in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Staying off cell phone when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Being wise on social media during day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Have materials for class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work in class/homework on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Accepting consequences for what we say or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Don’t make excuses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Developing to our full potential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67A3A-DC43-4ABD-8291-8AE2C635C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4120" y="1959187"/>
            <a:ext cx="4937760" cy="402336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 with Friends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Honoring a commitment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Not breaking a promise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Voice of reason during a tough situation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Being wise on Social media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1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603A2-BCF9-4795-99F1-8FCF9CCE6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7" y="924560"/>
            <a:ext cx="10728322" cy="12692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0700" b="1" dirty="0">
                <a:solidFill>
                  <a:srgbClr val="C00000"/>
                </a:solidFill>
              </a:rPr>
              <a:t>Questions?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289A2-AF2B-404A-8E76-425CCE5A5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54" y="3195320"/>
            <a:ext cx="11279492" cy="2240280"/>
          </a:xfrm>
        </p:spPr>
        <p:txBody>
          <a:bodyPr numCol="3">
            <a:noAutofit/>
          </a:bodyPr>
          <a:lstStyle/>
          <a:p>
            <a:pPr algn="ctr"/>
            <a:r>
              <a:rPr lang="en-US" sz="2800" dirty="0"/>
              <a:t>Erin del Castillo </a:t>
            </a:r>
          </a:p>
          <a:p>
            <a:pPr algn="ctr"/>
            <a:r>
              <a:rPr lang="en-US" sz="2800" dirty="0"/>
              <a:t>Ashley Hernandez</a:t>
            </a:r>
          </a:p>
          <a:p>
            <a:pPr algn="ctr"/>
            <a:r>
              <a:rPr lang="en-US" sz="2800" dirty="0"/>
              <a:t>Jay Lorenz</a:t>
            </a:r>
          </a:p>
          <a:p>
            <a:pPr algn="ctr"/>
            <a:r>
              <a:rPr lang="en-US" sz="2800" dirty="0"/>
              <a:t>Jennifer Eastman-Miller</a:t>
            </a:r>
          </a:p>
          <a:p>
            <a:pPr algn="ctr"/>
            <a:r>
              <a:rPr lang="en-US" sz="2800" dirty="0"/>
              <a:t>Chad Smith</a:t>
            </a:r>
          </a:p>
          <a:p>
            <a:pPr algn="ctr"/>
            <a:r>
              <a:rPr lang="en-US" sz="2800" dirty="0"/>
              <a:t>Jessica Bies</a:t>
            </a:r>
          </a:p>
          <a:p>
            <a:pPr algn="ctr"/>
            <a:r>
              <a:rPr lang="en-US" sz="2800" dirty="0"/>
              <a:t>John Douglas</a:t>
            </a:r>
          </a:p>
          <a:p>
            <a:pPr algn="ctr"/>
            <a:r>
              <a:rPr lang="en-US" sz="2800" dirty="0"/>
              <a:t>Tina </a:t>
            </a:r>
            <a:r>
              <a:rPr lang="en-US" sz="2800" dirty="0" err="1"/>
              <a:t>Asadorian</a:t>
            </a:r>
            <a:endParaRPr lang="en-US" sz="2800" dirty="0"/>
          </a:p>
          <a:p>
            <a:pPr algn="ctr"/>
            <a:r>
              <a:rPr lang="en-US" sz="2800" dirty="0"/>
              <a:t>Ciara Van Ness</a:t>
            </a:r>
          </a:p>
          <a:p>
            <a:pPr algn="ctr"/>
            <a:r>
              <a:rPr lang="en-US" sz="2800" dirty="0"/>
              <a:t>Jeff Harris</a:t>
            </a:r>
          </a:p>
          <a:p>
            <a:pPr algn="ctr"/>
            <a:r>
              <a:rPr lang="en-US" sz="2800" dirty="0"/>
              <a:t>Paige Taber</a:t>
            </a:r>
          </a:p>
          <a:p>
            <a:pPr algn="ctr"/>
            <a:r>
              <a:rPr lang="en-US" sz="2800" dirty="0"/>
              <a:t>Justin Martin</a:t>
            </a:r>
          </a:p>
          <a:p>
            <a:pPr algn="ctr"/>
            <a:r>
              <a:rPr lang="en-US" sz="2800" dirty="0"/>
              <a:t>Joe Bazenas</a:t>
            </a:r>
          </a:p>
          <a:p>
            <a:pPr lvl="1" algn="ctr"/>
            <a:endParaRPr lang="en-US" sz="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39844D-4750-4C53-88C2-AC36286C2F3D}"/>
              </a:ext>
            </a:extLst>
          </p:cNvPr>
          <p:cNvSpPr txBox="1"/>
          <p:nvPr/>
        </p:nvSpPr>
        <p:spPr>
          <a:xfrm>
            <a:off x="506052" y="1960168"/>
            <a:ext cx="111562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Please contact the PBIS team if you have any questions, concerns, or suggestions for how to improve this system!</a:t>
            </a:r>
          </a:p>
        </p:txBody>
      </p:sp>
    </p:spTree>
    <p:extLst>
      <p:ext uri="{BB962C8B-B14F-4D97-AF65-F5344CB8AC3E}">
        <p14:creationId xmlns:p14="http://schemas.microsoft.com/office/powerpoint/2010/main" val="406664845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110</TotalTime>
  <Words>299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Retrospect</vt:lpstr>
      <vt:lpstr>Ram 4: Responsibility</vt:lpstr>
      <vt:lpstr>Lesson 2: Learning Intention</vt:lpstr>
      <vt:lpstr>Material and Instructions</vt:lpstr>
      <vt:lpstr>Examples for Students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 4: Responsibility</dc:title>
  <dc:creator>Taber Paige</dc:creator>
  <cp:lastModifiedBy>Stephanides Angela</cp:lastModifiedBy>
  <cp:revision>3</cp:revision>
  <dcterms:created xsi:type="dcterms:W3CDTF">2022-11-07T12:24:58Z</dcterms:created>
  <dcterms:modified xsi:type="dcterms:W3CDTF">2022-11-07T19:39:32Z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