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 id="2147483660" r:id="rId5"/>
  </p:sldMasterIdLst>
  <p:notesMasterIdLst>
    <p:notesMasterId r:id="rId37"/>
  </p:notesMasterIdLst>
  <p:handoutMasterIdLst>
    <p:handoutMasterId r:id="rId38"/>
  </p:handoutMasterIdLst>
  <p:sldIdLst>
    <p:sldId id="362" r:id="rId6"/>
    <p:sldId id="368" r:id="rId7"/>
    <p:sldId id="305" r:id="rId8"/>
    <p:sldId id="307" r:id="rId9"/>
    <p:sldId id="377" r:id="rId10"/>
    <p:sldId id="378" r:id="rId11"/>
    <p:sldId id="399" r:id="rId12"/>
    <p:sldId id="308" r:id="rId13"/>
    <p:sldId id="379" r:id="rId14"/>
    <p:sldId id="380" r:id="rId15"/>
    <p:sldId id="381" r:id="rId16"/>
    <p:sldId id="335" r:id="rId17"/>
    <p:sldId id="382" r:id="rId18"/>
    <p:sldId id="383" r:id="rId19"/>
    <p:sldId id="384" r:id="rId20"/>
    <p:sldId id="385" r:id="rId21"/>
    <p:sldId id="356" r:id="rId22"/>
    <p:sldId id="386" r:id="rId23"/>
    <p:sldId id="400" r:id="rId24"/>
    <p:sldId id="387" r:id="rId25"/>
    <p:sldId id="390" r:id="rId26"/>
    <p:sldId id="392" r:id="rId27"/>
    <p:sldId id="357" r:id="rId28"/>
    <p:sldId id="393" r:id="rId29"/>
    <p:sldId id="397" r:id="rId30"/>
    <p:sldId id="394" r:id="rId31"/>
    <p:sldId id="401" r:id="rId32"/>
    <p:sldId id="405" r:id="rId33"/>
    <p:sldId id="406" r:id="rId34"/>
    <p:sldId id="396" r:id="rId35"/>
    <p:sldId id="398" r:id="rId36"/>
  </p:sldIdLst>
  <p:sldSz cx="12192000" cy="6858000"/>
  <p:notesSz cx="7010400" cy="9236075"/>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527" userDrawn="1">
          <p15:clr>
            <a:srgbClr val="A4A3A4"/>
          </p15:clr>
        </p15:guide>
        <p15:guide id="2" orient="horz" pos="2999" userDrawn="1">
          <p15:clr>
            <a:srgbClr val="A4A3A4"/>
          </p15:clr>
        </p15:guide>
        <p15:guide id="3" orient="horz" pos="384" userDrawn="1">
          <p15:clr>
            <a:srgbClr val="A4A3A4"/>
          </p15:clr>
        </p15:guide>
        <p15:guide id="4" orient="horz" pos="2520" userDrawn="1">
          <p15:clr>
            <a:srgbClr val="A4A3A4"/>
          </p15:clr>
        </p15:guide>
        <p15:guide id="5" orient="horz" pos="1080" userDrawn="1">
          <p15:clr>
            <a:srgbClr val="A4A3A4"/>
          </p15:clr>
        </p15:guide>
        <p15:guide id="6" orient="horz" pos="1680" userDrawn="1">
          <p15:clr>
            <a:srgbClr val="A4A3A4"/>
          </p15:clr>
        </p15:guide>
        <p15:guide id="7" orient="horz" pos="3430" userDrawn="1">
          <p15:clr>
            <a:srgbClr val="A4A3A4"/>
          </p15:clr>
        </p15:guide>
        <p15:guide id="8" orient="horz" pos="3120" userDrawn="1">
          <p15:clr>
            <a:srgbClr val="A4A3A4"/>
          </p15:clr>
        </p15:guide>
        <p15:guide id="9" pos="48" userDrawn="1">
          <p15:clr>
            <a:srgbClr val="A4A3A4"/>
          </p15:clr>
        </p15:guide>
        <p15:guide id="10" pos="710" userDrawn="1">
          <p15:clr>
            <a:srgbClr val="A4A3A4"/>
          </p15:clr>
        </p15:guide>
        <p15:guide id="11" pos="6480" userDrawn="1">
          <p15:clr>
            <a:srgbClr val="A4A3A4"/>
          </p15:clr>
        </p15:guide>
        <p15:guide id="12" pos="2597" userDrawn="1">
          <p15:clr>
            <a:srgbClr val="A4A3A4"/>
          </p15:clr>
        </p15:guide>
        <p15:guide id="13" pos="288" userDrawn="1">
          <p15:clr>
            <a:srgbClr val="A4A3A4"/>
          </p15:clr>
        </p15:guide>
        <p15:guide id="14" orient="horz" pos="2160" userDrawn="1">
          <p15:clr>
            <a:srgbClr val="A4A3A4"/>
          </p15:clr>
        </p15:guide>
        <p15:guide id="15" orient="horz" pos="216" userDrawn="1">
          <p15:clr>
            <a:srgbClr val="A4A3A4"/>
          </p15:clr>
        </p15:guide>
        <p15:guide id="16" orient="horz" pos="936" userDrawn="1">
          <p15:clr>
            <a:srgbClr val="A4A3A4"/>
          </p15:clr>
        </p15:guide>
        <p15:guide id="17" pos="4368" userDrawn="1">
          <p15:clr>
            <a:srgbClr val="A4A3A4"/>
          </p15:clr>
        </p15:guide>
        <p15:guide id="18" pos="7296" userDrawn="1">
          <p15:clr>
            <a:srgbClr val="A4A3A4"/>
          </p15:clr>
        </p15:guide>
        <p15:guide id="19" pos="3288" userDrawn="1">
          <p15:clr>
            <a:srgbClr val="A4A3A4"/>
          </p15:clr>
        </p15:guide>
        <p15:guide id="20" pos="5904" userDrawn="1">
          <p15:clr>
            <a:srgbClr val="A4A3A4"/>
          </p15:clr>
        </p15:guide>
        <p15:guide id="21" pos="556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chilling, Kate" initials="SK" lastIdx="3" clrIdx="6">
    <p:extLst>
      <p:ext uri="{19B8F6BF-5375-455C-9EA6-DF929625EA0E}">
        <p15:presenceInfo xmlns:p15="http://schemas.microsoft.com/office/powerpoint/2012/main" userId="S::Kate.Schilling@mheducation.com::208af9e5-fb00-4cc1-af35-d15ed655bb62" providerId="AD"/>
      </p:ext>
    </p:extLst>
  </p:cmAuthor>
  <p:cmAuthor id="1" name="Sequel User" initials="SU" lastIdx="0" clrIdx="0">
    <p:extLst>
      <p:ext uri="{19B8F6BF-5375-455C-9EA6-DF929625EA0E}">
        <p15:presenceInfo xmlns:p15="http://schemas.microsoft.com/office/powerpoint/2012/main" userId="958da6fd0e6693af" providerId="Windows Live"/>
      </p:ext>
    </p:extLst>
  </p:cmAuthor>
  <p:cmAuthor id="8" name="Gowthami D" initials="GD" lastIdx="1" clrIdx="7">
    <p:extLst>
      <p:ext uri="{19B8F6BF-5375-455C-9EA6-DF929625EA0E}">
        <p15:presenceInfo xmlns:p15="http://schemas.microsoft.com/office/powerpoint/2012/main" userId="S::D.Gowthami@spi-global.com::66d66eb3-f333-4bee-83bc-5dd82344484a" providerId="AD"/>
      </p:ext>
    </p:extLst>
  </p:cmAuthor>
  <p:cmAuthor id="2" name="Oxley, Angela" initials="OA" lastIdx="92" clrIdx="1">
    <p:extLst>
      <p:ext uri="{19B8F6BF-5375-455C-9EA6-DF929625EA0E}">
        <p15:presenceInfo xmlns:p15="http://schemas.microsoft.com/office/powerpoint/2012/main" userId="S::angela.oxley@mheducation.com::2701a8e4-ff8b-43b5-b1ab-b049b2cef046" providerId="AD"/>
      </p:ext>
    </p:extLst>
  </p:cmAuthor>
  <p:cmAuthor id="3" name="Crowl, Jennifer" initials="CJ" lastIdx="1" clrIdx="2">
    <p:extLst>
      <p:ext uri="{19B8F6BF-5375-455C-9EA6-DF929625EA0E}">
        <p15:presenceInfo xmlns:p15="http://schemas.microsoft.com/office/powerpoint/2012/main" userId="S::jennifer.crowl@mheducation.com::77259450-2fd8-46bb-9e27-f3a51ab93a25" providerId="AD"/>
      </p:ext>
    </p:extLst>
  </p:cmAuthor>
  <p:cmAuthor id="4" name="R2, Ranjithkumar" initials="RR" lastIdx="7" clrIdx="3">
    <p:extLst>
      <p:ext uri="{19B8F6BF-5375-455C-9EA6-DF929625EA0E}">
        <p15:presenceInfo xmlns:p15="http://schemas.microsoft.com/office/powerpoint/2012/main" userId="R2, Ranjithkumar" providerId="None"/>
      </p:ext>
    </p:extLst>
  </p:cmAuthor>
  <p:cmAuthor id="5" name="T, Karthika" initials="TK" lastIdx="14" clrIdx="4">
    <p:extLst>
      <p:ext uri="{19B8F6BF-5375-455C-9EA6-DF929625EA0E}">
        <p15:presenceInfo xmlns:p15="http://schemas.microsoft.com/office/powerpoint/2012/main" userId="T, Karthika" providerId="None"/>
      </p:ext>
    </p:extLst>
  </p:cmAuthor>
  <p:cmAuthor id="6" name="Nithiyanadhan Rajagopal" initials="NR" lastIdx="10" clrIdx="5">
    <p:extLst>
      <p:ext uri="{19B8F6BF-5375-455C-9EA6-DF929625EA0E}">
        <p15:presenceInfo xmlns:p15="http://schemas.microsoft.com/office/powerpoint/2012/main" userId="S::Nithiyanandhan.R@spi-global.com::7ab3c0d7-e1d9-4568-9b85-35969e8fd21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3175A"/>
    <a:srgbClr val="00A6B9"/>
    <a:srgbClr val="00C7C3"/>
    <a:srgbClr val="02F0DE"/>
    <a:srgbClr val="FFB600"/>
    <a:srgbClr val="33F0E1"/>
    <a:srgbClr val="01708C"/>
    <a:srgbClr val="692146"/>
    <a:srgbClr val="720F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E7342C-E2E0-4FA4-4D8F-4A563FD6B604}" v="47" dt="2022-10-17T21:18:25.7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56" autoAdjust="0"/>
    <p:restoredTop sz="91837" autoAdjust="0"/>
  </p:normalViewPr>
  <p:slideViewPr>
    <p:cSldViewPr snapToGrid="0">
      <p:cViewPr varScale="1">
        <p:scale>
          <a:sx n="61" d="100"/>
          <a:sy n="61" d="100"/>
        </p:scale>
        <p:origin x="1036" y="56"/>
      </p:cViewPr>
      <p:guideLst>
        <p:guide pos="1527"/>
        <p:guide orient="horz" pos="2999"/>
        <p:guide orient="horz" pos="384"/>
        <p:guide orient="horz" pos="2520"/>
        <p:guide orient="horz" pos="1080"/>
        <p:guide orient="horz" pos="1680"/>
        <p:guide orient="horz" pos="3430"/>
        <p:guide orient="horz" pos="3120"/>
        <p:guide pos="48"/>
        <p:guide pos="710"/>
        <p:guide pos="6480"/>
        <p:guide pos="2597"/>
        <p:guide pos="288"/>
        <p:guide orient="horz" pos="2160"/>
        <p:guide orient="horz" pos="216"/>
        <p:guide orient="horz" pos="936"/>
        <p:guide pos="4368"/>
        <p:guide pos="7296"/>
        <p:guide pos="3288"/>
        <p:guide pos="5904"/>
        <p:guide pos="5568"/>
      </p:guideLst>
    </p:cSldViewPr>
  </p:slideViewPr>
  <p:outlineViewPr>
    <p:cViewPr>
      <p:scale>
        <a:sx n="33" d="100"/>
        <a:sy n="33" d="100"/>
      </p:scale>
      <p:origin x="0" y="-5814"/>
    </p:cViewPr>
  </p:outlin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des Angela" userId="S::a059527@sarasotacountyschools.net::5b81ab53-9508-45ea-96e7-b986684319a9" providerId="AD" clId="Web-{D7E7342C-E2E0-4FA4-4D8F-4A563FD6B604}"/>
    <pc:docChg chg="delSld modSld">
      <pc:chgData name="Stephanides Angela" userId="S::a059527@sarasotacountyschools.net::5b81ab53-9508-45ea-96e7-b986684319a9" providerId="AD" clId="Web-{D7E7342C-E2E0-4FA4-4D8F-4A563FD6B604}" dt="2022-10-17T21:18:25.047" v="29"/>
      <pc:docMkLst>
        <pc:docMk/>
      </pc:docMkLst>
      <pc:sldChg chg="modSp del">
        <pc:chgData name="Stephanides Angela" userId="S::a059527@sarasotacountyschools.net::5b81ab53-9508-45ea-96e7-b986684319a9" providerId="AD" clId="Web-{D7E7342C-E2E0-4FA4-4D8F-4A563FD6B604}" dt="2022-10-17T21:15:27.713" v="17"/>
        <pc:sldMkLst>
          <pc:docMk/>
          <pc:sldMk cId="4153406489" sldId="304"/>
        </pc:sldMkLst>
        <pc:spChg chg="mod">
          <ac:chgData name="Stephanides Angela" userId="S::a059527@sarasotacountyschools.net::5b81ab53-9508-45ea-96e7-b986684319a9" providerId="AD" clId="Web-{D7E7342C-E2E0-4FA4-4D8F-4A563FD6B604}" dt="2022-10-17T21:15:24.166" v="16" actId="20577"/>
          <ac:spMkLst>
            <pc:docMk/>
            <pc:sldMk cId="4153406489" sldId="304"/>
            <ac:spMk id="8" creationId="{83F3EB91-17DF-D044-83E2-63ED6DCD3089}"/>
          </ac:spMkLst>
        </pc:spChg>
      </pc:sldChg>
      <pc:sldChg chg="addSp modSp">
        <pc:chgData name="Stephanides Angela" userId="S::a059527@sarasotacountyschools.net::5b81ab53-9508-45ea-96e7-b986684319a9" providerId="AD" clId="Web-{D7E7342C-E2E0-4FA4-4D8F-4A563FD6B604}" dt="2022-10-17T21:15:45.480" v="18"/>
        <pc:sldMkLst>
          <pc:docMk/>
          <pc:sldMk cId="2092848735" sldId="307"/>
        </pc:sldMkLst>
        <pc:picChg chg="add mod">
          <ac:chgData name="Stephanides Angela" userId="S::a059527@sarasotacountyschools.net::5b81ab53-9508-45ea-96e7-b986684319a9" providerId="AD" clId="Web-{D7E7342C-E2E0-4FA4-4D8F-4A563FD6B604}" dt="2022-10-17T21:15:45.480" v="18"/>
          <ac:picMkLst>
            <pc:docMk/>
            <pc:sldMk cId="2092848735" sldId="307"/>
            <ac:picMk id="2" creationId="{08ED3341-7D70-5AF1-03ED-E57FF949672B}"/>
          </ac:picMkLst>
        </pc:picChg>
      </pc:sldChg>
      <pc:sldChg chg="addSp modSp">
        <pc:chgData name="Stephanides Angela" userId="S::a059527@sarasotacountyschools.net::5b81ab53-9508-45ea-96e7-b986684319a9" providerId="AD" clId="Web-{D7E7342C-E2E0-4FA4-4D8F-4A563FD6B604}" dt="2022-10-17T21:16:07.090" v="20"/>
        <pc:sldMkLst>
          <pc:docMk/>
          <pc:sldMk cId="2262966951" sldId="308"/>
        </pc:sldMkLst>
        <pc:picChg chg="add mod">
          <ac:chgData name="Stephanides Angela" userId="S::a059527@sarasotacountyschools.net::5b81ab53-9508-45ea-96e7-b986684319a9" providerId="AD" clId="Web-{D7E7342C-E2E0-4FA4-4D8F-4A563FD6B604}" dt="2022-10-17T21:16:07.090" v="20"/>
          <ac:picMkLst>
            <pc:docMk/>
            <pc:sldMk cId="2262966951" sldId="308"/>
            <ac:picMk id="2" creationId="{F5115276-0288-DF60-4065-73078721D72C}"/>
          </ac:picMkLst>
        </pc:picChg>
      </pc:sldChg>
      <pc:sldChg chg="addSp modSp">
        <pc:chgData name="Stephanides Angela" userId="S::a059527@sarasotacountyschools.net::5b81ab53-9508-45ea-96e7-b986684319a9" providerId="AD" clId="Web-{D7E7342C-E2E0-4FA4-4D8F-4A563FD6B604}" dt="2022-10-17T21:16:35.622" v="22"/>
        <pc:sldMkLst>
          <pc:docMk/>
          <pc:sldMk cId="618950759" sldId="335"/>
        </pc:sldMkLst>
        <pc:picChg chg="add mod">
          <ac:chgData name="Stephanides Angela" userId="S::a059527@sarasotacountyschools.net::5b81ab53-9508-45ea-96e7-b986684319a9" providerId="AD" clId="Web-{D7E7342C-E2E0-4FA4-4D8F-4A563FD6B604}" dt="2022-10-17T21:16:35.622" v="22"/>
          <ac:picMkLst>
            <pc:docMk/>
            <pc:sldMk cId="618950759" sldId="335"/>
            <ac:picMk id="2" creationId="{DCDECC22-8153-367F-4F85-BE18A00DF635}"/>
          </ac:picMkLst>
        </pc:picChg>
      </pc:sldChg>
      <pc:sldChg chg="addSp modSp">
        <pc:chgData name="Stephanides Angela" userId="S::a059527@sarasotacountyschools.net::5b81ab53-9508-45ea-96e7-b986684319a9" providerId="AD" clId="Web-{D7E7342C-E2E0-4FA4-4D8F-4A563FD6B604}" dt="2022-10-17T21:17:13.154" v="24"/>
        <pc:sldMkLst>
          <pc:docMk/>
          <pc:sldMk cId="3790824177" sldId="356"/>
        </pc:sldMkLst>
        <pc:picChg chg="add mod">
          <ac:chgData name="Stephanides Angela" userId="S::a059527@sarasotacountyschools.net::5b81ab53-9508-45ea-96e7-b986684319a9" providerId="AD" clId="Web-{D7E7342C-E2E0-4FA4-4D8F-4A563FD6B604}" dt="2022-10-17T21:17:13.154" v="24"/>
          <ac:picMkLst>
            <pc:docMk/>
            <pc:sldMk cId="3790824177" sldId="356"/>
            <ac:picMk id="2" creationId="{38F9BBC6-A5E2-BD8B-F4A6-F80E84B68E43}"/>
          </ac:picMkLst>
        </pc:picChg>
      </pc:sldChg>
      <pc:sldChg chg="addSp modSp">
        <pc:chgData name="Stephanides Angela" userId="S::a059527@sarasotacountyschools.net::5b81ab53-9508-45ea-96e7-b986684319a9" providerId="AD" clId="Web-{D7E7342C-E2E0-4FA4-4D8F-4A563FD6B604}" dt="2022-10-17T21:17:39.358" v="26"/>
        <pc:sldMkLst>
          <pc:docMk/>
          <pc:sldMk cId="639460928" sldId="357"/>
        </pc:sldMkLst>
        <pc:picChg chg="add mod">
          <ac:chgData name="Stephanides Angela" userId="S::a059527@sarasotacountyschools.net::5b81ab53-9508-45ea-96e7-b986684319a9" providerId="AD" clId="Web-{D7E7342C-E2E0-4FA4-4D8F-4A563FD6B604}" dt="2022-10-17T21:17:39.358" v="26"/>
          <ac:picMkLst>
            <pc:docMk/>
            <pc:sldMk cId="639460928" sldId="357"/>
            <ac:picMk id="2" creationId="{3BAF943D-6022-893C-CB62-7327EA9C701F}"/>
          </ac:picMkLst>
        </pc:picChg>
      </pc:sldChg>
      <pc:sldChg chg="addSp modSp">
        <pc:chgData name="Stephanides Angela" userId="S::a059527@sarasotacountyschools.net::5b81ab53-9508-45ea-96e7-b986684319a9" providerId="AD" clId="Web-{D7E7342C-E2E0-4FA4-4D8F-4A563FD6B604}" dt="2022-10-17T21:15:11.807" v="13" actId="14100"/>
        <pc:sldMkLst>
          <pc:docMk/>
          <pc:sldMk cId="4185102273" sldId="368"/>
        </pc:sldMkLst>
        <pc:spChg chg="mod">
          <ac:chgData name="Stephanides Angela" userId="S::a059527@sarasotacountyschools.net::5b81ab53-9508-45ea-96e7-b986684319a9" providerId="AD" clId="Web-{D7E7342C-E2E0-4FA4-4D8F-4A563FD6B604}" dt="2022-10-17T21:15:07.947" v="12" actId="1076"/>
          <ac:spMkLst>
            <pc:docMk/>
            <pc:sldMk cId="4185102273" sldId="368"/>
            <ac:spMk id="2" creationId="{3B444D6E-B0F7-6C42-A572-7680D7C7EF9B}"/>
          </ac:spMkLst>
        </pc:spChg>
        <pc:picChg chg="add mod">
          <ac:chgData name="Stephanides Angela" userId="S::a059527@sarasotacountyschools.net::5b81ab53-9508-45ea-96e7-b986684319a9" providerId="AD" clId="Web-{D7E7342C-E2E0-4FA4-4D8F-4A563FD6B604}" dt="2022-10-17T21:15:11.807" v="13" actId="14100"/>
          <ac:picMkLst>
            <pc:docMk/>
            <pc:sldMk cId="4185102273" sldId="368"/>
            <ac:picMk id="3" creationId="{9F550129-E5B5-50FE-1DB4-8B9C954E4496}"/>
          </ac:picMkLst>
        </pc:picChg>
      </pc:sldChg>
      <pc:sldChg chg="addSp modSp">
        <pc:chgData name="Stephanides Angela" userId="S::a059527@sarasotacountyschools.net::5b81ab53-9508-45ea-96e7-b986684319a9" providerId="AD" clId="Web-{D7E7342C-E2E0-4FA4-4D8F-4A563FD6B604}" dt="2022-10-17T21:15:53.230" v="19"/>
        <pc:sldMkLst>
          <pc:docMk/>
          <pc:sldMk cId="2085903715" sldId="378"/>
        </pc:sldMkLst>
        <pc:picChg chg="add mod">
          <ac:chgData name="Stephanides Angela" userId="S::a059527@sarasotacountyschools.net::5b81ab53-9508-45ea-96e7-b986684319a9" providerId="AD" clId="Web-{D7E7342C-E2E0-4FA4-4D8F-4A563FD6B604}" dt="2022-10-17T21:15:53.230" v="19"/>
          <ac:picMkLst>
            <pc:docMk/>
            <pc:sldMk cId="2085903715" sldId="378"/>
            <ac:picMk id="2" creationId="{B00AC9F8-E467-FACC-9143-9DAE2C3995E4}"/>
          </ac:picMkLst>
        </pc:picChg>
      </pc:sldChg>
      <pc:sldChg chg="addSp modSp">
        <pc:chgData name="Stephanides Angela" userId="S::a059527@sarasotacountyschools.net::5b81ab53-9508-45ea-96e7-b986684319a9" providerId="AD" clId="Web-{D7E7342C-E2E0-4FA4-4D8F-4A563FD6B604}" dt="2022-10-17T21:16:21.278" v="21"/>
        <pc:sldMkLst>
          <pc:docMk/>
          <pc:sldMk cId="4133459811" sldId="380"/>
        </pc:sldMkLst>
        <pc:picChg chg="add mod">
          <ac:chgData name="Stephanides Angela" userId="S::a059527@sarasotacountyschools.net::5b81ab53-9508-45ea-96e7-b986684319a9" providerId="AD" clId="Web-{D7E7342C-E2E0-4FA4-4D8F-4A563FD6B604}" dt="2022-10-17T21:16:21.278" v="21"/>
          <ac:picMkLst>
            <pc:docMk/>
            <pc:sldMk cId="4133459811" sldId="380"/>
            <ac:picMk id="2" creationId="{E2515C1F-5C76-83D6-9196-803781C905EF}"/>
          </ac:picMkLst>
        </pc:picChg>
      </pc:sldChg>
      <pc:sldChg chg="addSp modSp">
        <pc:chgData name="Stephanides Angela" userId="S::a059527@sarasotacountyschools.net::5b81ab53-9508-45ea-96e7-b986684319a9" providerId="AD" clId="Web-{D7E7342C-E2E0-4FA4-4D8F-4A563FD6B604}" dt="2022-10-17T21:17:04.482" v="23"/>
        <pc:sldMkLst>
          <pc:docMk/>
          <pc:sldMk cId="680658696" sldId="384"/>
        </pc:sldMkLst>
        <pc:picChg chg="add mod">
          <ac:chgData name="Stephanides Angela" userId="S::a059527@sarasotacountyschools.net::5b81ab53-9508-45ea-96e7-b986684319a9" providerId="AD" clId="Web-{D7E7342C-E2E0-4FA4-4D8F-4A563FD6B604}" dt="2022-10-17T21:17:04.482" v="23"/>
          <ac:picMkLst>
            <pc:docMk/>
            <pc:sldMk cId="680658696" sldId="384"/>
            <ac:picMk id="2" creationId="{83EFA4DA-93DD-7986-BB32-319C577FC72D}"/>
          </ac:picMkLst>
        </pc:picChg>
      </pc:sldChg>
      <pc:sldChg chg="addSp modSp">
        <pc:chgData name="Stephanides Angela" userId="S::a059527@sarasotacountyschools.net::5b81ab53-9508-45ea-96e7-b986684319a9" providerId="AD" clId="Web-{D7E7342C-E2E0-4FA4-4D8F-4A563FD6B604}" dt="2022-10-17T21:17:27.811" v="25"/>
        <pc:sldMkLst>
          <pc:docMk/>
          <pc:sldMk cId="463073776" sldId="387"/>
        </pc:sldMkLst>
        <pc:picChg chg="add mod">
          <ac:chgData name="Stephanides Angela" userId="S::a059527@sarasotacountyschools.net::5b81ab53-9508-45ea-96e7-b986684319a9" providerId="AD" clId="Web-{D7E7342C-E2E0-4FA4-4D8F-4A563FD6B604}" dt="2022-10-17T21:17:27.811" v="25"/>
          <ac:picMkLst>
            <pc:docMk/>
            <pc:sldMk cId="463073776" sldId="387"/>
            <ac:picMk id="2" creationId="{4DDE44A7-8C45-B2B0-E764-3ABAB0A68D61}"/>
          </ac:picMkLst>
        </pc:picChg>
      </pc:sldChg>
      <pc:sldChg chg="addSp modSp">
        <pc:chgData name="Stephanides Angela" userId="S::a059527@sarasotacountyschools.net::5b81ab53-9508-45ea-96e7-b986684319a9" providerId="AD" clId="Web-{D7E7342C-E2E0-4FA4-4D8F-4A563FD6B604}" dt="2022-10-17T21:17:52.577" v="27"/>
        <pc:sldMkLst>
          <pc:docMk/>
          <pc:sldMk cId="3408288434" sldId="394"/>
        </pc:sldMkLst>
        <pc:picChg chg="add mod">
          <ac:chgData name="Stephanides Angela" userId="S::a059527@sarasotacountyschools.net::5b81ab53-9508-45ea-96e7-b986684319a9" providerId="AD" clId="Web-{D7E7342C-E2E0-4FA4-4D8F-4A563FD6B604}" dt="2022-10-17T21:17:52.577" v="27"/>
          <ac:picMkLst>
            <pc:docMk/>
            <pc:sldMk cId="3408288434" sldId="394"/>
            <ac:picMk id="2" creationId="{47D17764-0BC9-2377-A44A-30C979C27124}"/>
          </ac:picMkLst>
        </pc:picChg>
      </pc:sldChg>
      <pc:sldChg chg="addSp modSp">
        <pc:chgData name="Stephanides Angela" userId="S::a059527@sarasotacountyschools.net::5b81ab53-9508-45ea-96e7-b986684319a9" providerId="AD" clId="Web-{D7E7342C-E2E0-4FA4-4D8F-4A563FD6B604}" dt="2022-10-17T21:18:25.047" v="29"/>
        <pc:sldMkLst>
          <pc:docMk/>
          <pc:sldMk cId="1291341733" sldId="396"/>
        </pc:sldMkLst>
        <pc:picChg chg="add mod">
          <ac:chgData name="Stephanides Angela" userId="S::a059527@sarasotacountyschools.net::5b81ab53-9508-45ea-96e7-b986684319a9" providerId="AD" clId="Web-{D7E7342C-E2E0-4FA4-4D8F-4A563FD6B604}" dt="2022-10-17T21:18:25.047" v="29"/>
          <ac:picMkLst>
            <pc:docMk/>
            <pc:sldMk cId="1291341733" sldId="396"/>
            <ac:picMk id="2" creationId="{B68991D5-DA10-DBC3-D710-B6056A0E0814}"/>
          </ac:picMkLst>
        </pc:picChg>
      </pc:sldChg>
      <pc:sldChg chg="addSp modSp">
        <pc:chgData name="Stephanides Angela" userId="S::a059527@sarasotacountyschools.net::5b81ab53-9508-45ea-96e7-b986684319a9" providerId="AD" clId="Web-{D7E7342C-E2E0-4FA4-4D8F-4A563FD6B604}" dt="2022-10-17T21:17:57.843" v="28"/>
        <pc:sldMkLst>
          <pc:docMk/>
          <pc:sldMk cId="1220360796" sldId="401"/>
        </pc:sldMkLst>
        <pc:picChg chg="add mod">
          <ac:chgData name="Stephanides Angela" userId="S::a059527@sarasotacountyschools.net::5b81ab53-9508-45ea-96e7-b986684319a9" providerId="AD" clId="Web-{D7E7342C-E2E0-4FA4-4D8F-4A563FD6B604}" dt="2022-10-17T21:17:57.843" v="28"/>
          <ac:picMkLst>
            <pc:docMk/>
            <pc:sldMk cId="1220360796" sldId="401"/>
            <ac:picMk id="2" creationId="{A5FCFA17-151A-4F2B-22F7-EEB43B42E5A0}"/>
          </ac:picMkLst>
        </pc:picChg>
      </pc:sldChg>
      <pc:sldChg chg="addSp modSp del">
        <pc:chgData name="Stephanides Angela" userId="S::a059527@sarasotacountyschools.net::5b81ab53-9508-45ea-96e7-b986684319a9" providerId="AD" clId="Web-{D7E7342C-E2E0-4FA4-4D8F-4A563FD6B604}" dt="2022-10-17T21:15:14.916" v="14"/>
        <pc:sldMkLst>
          <pc:docMk/>
          <pc:sldMk cId="1568749353" sldId="407"/>
        </pc:sldMkLst>
        <pc:spChg chg="add mod">
          <ac:chgData name="Stephanides Angela" userId="S::a059527@sarasotacountyschools.net::5b81ab53-9508-45ea-96e7-b986684319a9" providerId="AD" clId="Web-{D7E7342C-E2E0-4FA4-4D8F-4A563FD6B604}" dt="2022-10-17T21:14:37.040" v="7" actId="20577"/>
          <ac:spMkLst>
            <pc:docMk/>
            <pc:sldMk cId="1568749353" sldId="407"/>
            <ac:spMk id="3" creationId="{F5638C44-563B-51EE-43F6-FFB7D02EA32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10/17/2022</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10/17/2022</a:t>
            </a:fld>
            <a:endParaRPr lang="en-US" dirty="0"/>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DC0D4C-FD52-4CA4-A998-31C73A5A5BDE}" type="slidenum">
              <a:rPr lang="en-US" smtClean="0"/>
              <a:t>1</a:t>
            </a:fld>
            <a:endParaRPr lang="en-US" dirty="0"/>
          </a:p>
        </p:txBody>
      </p:sp>
    </p:spTree>
    <p:extLst>
      <p:ext uri="{BB962C8B-B14F-4D97-AF65-F5344CB8AC3E}">
        <p14:creationId xmlns:p14="http://schemas.microsoft.com/office/powerpoint/2010/main" val="570618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0DC0D4C-FD52-4CA4-A998-31C73A5A5BDE}" type="slidenum">
              <a:rPr lang="en-US" smtClean="0"/>
              <a:t>2</a:t>
            </a:fld>
            <a:endParaRPr lang="en-US" dirty="0"/>
          </a:p>
        </p:txBody>
      </p:sp>
    </p:spTree>
    <p:extLst>
      <p:ext uri="{BB962C8B-B14F-4D97-AF65-F5344CB8AC3E}">
        <p14:creationId xmlns:p14="http://schemas.microsoft.com/office/powerpoint/2010/main" val="241723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FF0000"/>
                </a:solidFill>
              </a:rPr>
              <a:t>The next number in the sequence is </a:t>
            </a:r>
            <a:r>
              <a:rPr lang="en-IN" sz="1200" dirty="0">
                <a:solidFill>
                  <a:srgbClr val="FF0000"/>
                </a:solidFill>
              </a:rPr>
              <a:t>2 times</a:t>
            </a:r>
            <a:r>
              <a:rPr lang="en-US" sz="1200" dirty="0">
                <a:solidFill>
                  <a:srgbClr val="FF0000"/>
                </a:solidFill>
              </a:rPr>
              <a:t> the preceding number. </a:t>
            </a:r>
          </a:p>
          <a:p>
            <a:r>
              <a:rPr lang="en-US" sz="1200" dirty="0">
                <a:solidFill>
                  <a:srgbClr val="FF0000"/>
                </a:solidFill>
              </a:rPr>
              <a:t>The next number in the sequence is 8. </a:t>
            </a:r>
          </a:p>
        </p:txBody>
      </p:sp>
      <p:sp>
        <p:nvSpPr>
          <p:cNvPr id="4" name="Slide Number Placeholder 3"/>
          <p:cNvSpPr>
            <a:spLocks noGrp="1"/>
          </p:cNvSpPr>
          <p:nvPr>
            <p:ph type="sldNum" sz="quarter" idx="5"/>
          </p:nvPr>
        </p:nvSpPr>
        <p:spPr/>
        <p:txBody>
          <a:bodyPr/>
          <a:lstStyle/>
          <a:p>
            <a:fld id="{30DC0D4C-FD52-4CA4-A998-31C73A5A5BDE}" type="slidenum">
              <a:rPr lang="en-US" smtClean="0"/>
              <a:t>9</a:t>
            </a:fld>
            <a:endParaRPr lang="en-US" dirty="0"/>
          </a:p>
        </p:txBody>
      </p:sp>
    </p:spTree>
    <p:extLst>
      <p:ext uri="{BB962C8B-B14F-4D97-AF65-F5344CB8AC3E}">
        <p14:creationId xmlns:p14="http://schemas.microsoft.com/office/powerpoint/2010/main" val="277386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FF0000"/>
                </a:solidFill>
              </a:rPr>
              <a:t>The sum of two odd numbers is always an </a:t>
            </a:r>
            <a:r>
              <a:rPr lang="en-US" sz="1200" dirty="0">
                <a:solidFill>
                  <a:srgbClr val="FF0000"/>
                </a:solidFill>
                <a:uFill>
                  <a:solidFill>
                    <a:schemeClr val="tx2"/>
                  </a:solidFill>
                </a:uFill>
              </a:rPr>
              <a:t>even</a:t>
            </a:r>
            <a:r>
              <a:rPr lang="en-US" sz="1200" dirty="0">
                <a:solidFill>
                  <a:srgbClr val="FF0000"/>
                </a:solidFill>
              </a:rPr>
              <a:t> number.</a:t>
            </a:r>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13</a:t>
            </a:fld>
            <a:endParaRPr lang="en-US" dirty="0"/>
          </a:p>
        </p:txBody>
      </p:sp>
    </p:spTree>
    <p:extLst>
      <p:ext uri="{BB962C8B-B14F-4D97-AF65-F5344CB8AC3E}">
        <p14:creationId xmlns:p14="http://schemas.microsoft.com/office/powerpoint/2010/main" val="2777013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i="1" dirty="0">
                <a:solidFill>
                  <a:srgbClr val="FF0000"/>
                </a:solidFill>
              </a:rPr>
              <a:t>AD </a:t>
            </a:r>
            <a:r>
              <a:rPr lang="en-IN" sz="1200" dirty="0">
                <a:solidFill>
                  <a:srgbClr val="FF0000"/>
                </a:solidFill>
              </a:rPr>
              <a:t>is </a:t>
            </a:r>
            <a:r>
              <a:rPr lang="en-IN" sz="1200" dirty="0">
                <a:solidFill>
                  <a:srgbClr val="FF0000"/>
                </a:solidFill>
                <a:uFill>
                  <a:solidFill>
                    <a:schemeClr val="tx2"/>
                  </a:solidFill>
                </a:uFill>
              </a:rPr>
              <a:t>one fourth</a:t>
            </a:r>
            <a:r>
              <a:rPr lang="en-IN" sz="1200" dirty="0">
                <a:solidFill>
                  <a:srgbClr val="FF0000"/>
                </a:solidFill>
              </a:rPr>
              <a:t> of </a:t>
            </a:r>
            <a:r>
              <a:rPr lang="en-IN" sz="1200" i="1" dirty="0">
                <a:solidFill>
                  <a:srgbClr val="FF0000"/>
                </a:solidFill>
              </a:rPr>
              <a:t>AB</a:t>
            </a:r>
            <a:r>
              <a:rPr lang="en-IN" sz="1200" dirty="0">
                <a:solidFill>
                  <a:srgbClr val="FF0000"/>
                </a:solidFill>
              </a:rPr>
              <a:t>. </a:t>
            </a:r>
            <a:endParaRPr lang="en-US" sz="1200" dirty="0">
              <a:solidFill>
                <a:srgbClr val="FF0000"/>
              </a:solidFill>
              <a:latin typeface="+mj-lt"/>
            </a:endParaRPr>
          </a:p>
        </p:txBody>
      </p:sp>
      <p:sp>
        <p:nvSpPr>
          <p:cNvPr id="4" name="Slide Number Placeholder 3"/>
          <p:cNvSpPr>
            <a:spLocks noGrp="1"/>
          </p:cNvSpPr>
          <p:nvPr>
            <p:ph type="sldNum" sz="quarter" idx="10"/>
          </p:nvPr>
        </p:nvSpPr>
        <p:spPr/>
        <p:txBody>
          <a:bodyPr/>
          <a:lstStyle/>
          <a:p>
            <a:fld id="{30DC0D4C-FD52-4CA4-A998-31C73A5A5BDE}" type="slidenum">
              <a:rPr lang="en-US" smtClean="0"/>
              <a:t>18</a:t>
            </a:fld>
            <a:endParaRPr lang="en-US" dirty="0"/>
          </a:p>
        </p:txBody>
      </p:sp>
    </p:spTree>
    <p:extLst>
      <p:ext uri="{BB962C8B-B14F-4D97-AF65-F5344CB8AC3E}">
        <p14:creationId xmlns:p14="http://schemas.microsoft.com/office/powerpoint/2010/main" val="3249659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solidFill>
                  <a:srgbClr val="FF0000"/>
                </a:solidFill>
              </a:rPr>
              <a:t>3.75 minutes</a:t>
            </a:r>
            <a:r>
              <a:rPr lang="en-IN" dirty="0"/>
              <a:t> </a:t>
            </a:r>
            <a:endParaRPr lang="en-IN" sz="1200" dirty="0">
              <a:solidFill>
                <a:srgbClr val="FF0000"/>
              </a:solidFill>
            </a:endParaRPr>
          </a:p>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23</a:t>
            </a:fld>
            <a:endParaRPr lang="en-US" dirty="0"/>
          </a:p>
        </p:txBody>
      </p:sp>
    </p:spTree>
    <p:extLst>
      <p:ext uri="{BB962C8B-B14F-4D97-AF65-F5344CB8AC3E}">
        <p14:creationId xmlns:p14="http://schemas.microsoft.com/office/powerpoint/2010/main" val="2622258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24</a:t>
            </a:fld>
            <a:endParaRPr lang="en-US" dirty="0"/>
          </a:p>
        </p:txBody>
      </p:sp>
    </p:spTree>
    <p:extLst>
      <p:ext uri="{BB962C8B-B14F-4D97-AF65-F5344CB8AC3E}">
        <p14:creationId xmlns:p14="http://schemas.microsoft.com/office/powerpoint/2010/main" val="4213443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a:p>
            <a:r>
              <a:rPr lang="en-US" dirty="0"/>
              <a:t>B</a:t>
            </a:r>
          </a:p>
          <a:p>
            <a:r>
              <a:rPr lang="en-US" dirty="0"/>
              <a:t>C</a:t>
            </a:r>
            <a:endParaRPr lang="en-IN" dirty="0"/>
          </a:p>
        </p:txBody>
      </p:sp>
      <p:sp>
        <p:nvSpPr>
          <p:cNvPr id="4" name="Slide Number Placeholder 3"/>
          <p:cNvSpPr>
            <a:spLocks noGrp="1"/>
          </p:cNvSpPr>
          <p:nvPr>
            <p:ph type="sldNum" sz="quarter" idx="10"/>
          </p:nvPr>
        </p:nvSpPr>
        <p:spPr/>
        <p:txBody>
          <a:bodyPr/>
          <a:lstStyle/>
          <a:p>
            <a:fld id="{30DC0D4C-FD52-4CA4-A998-31C73A5A5BDE}" type="slidenum">
              <a:rPr lang="en-US" smtClean="0"/>
              <a:t>31</a:t>
            </a:fld>
            <a:endParaRPr lang="en-US" dirty="0"/>
          </a:p>
        </p:txBody>
      </p:sp>
    </p:spTree>
    <p:extLst>
      <p:ext uri="{BB962C8B-B14F-4D97-AF65-F5344CB8AC3E}">
        <p14:creationId xmlns:p14="http://schemas.microsoft.com/office/powerpoint/2010/main" val="671704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32</a:t>
            </a:fld>
            <a:endParaRPr lang="en-US" dirty="0"/>
          </a:p>
        </p:txBody>
      </p:sp>
    </p:spTree>
    <p:extLst>
      <p:ext uri="{BB962C8B-B14F-4D97-AF65-F5344CB8AC3E}">
        <p14:creationId xmlns:p14="http://schemas.microsoft.com/office/powerpoint/2010/main" val="3493303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solidFill>
                  <a:srgbClr val="FF0000"/>
                </a:solidFill>
              </a:rPr>
              <a:t>Jupiter or Saturn</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solidFill>
                  <a:srgbClr val="FF0000"/>
                </a:solidFill>
              </a:rPr>
              <a:t>two right angles</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i="1" dirty="0">
                <a:solidFill>
                  <a:srgbClr val="FF0000"/>
                </a:solidFill>
              </a:rPr>
              <a:t>n</a:t>
            </a:r>
            <a:r>
              <a:rPr lang="en-IN" sz="1200" dirty="0">
                <a:solidFill>
                  <a:srgbClr val="FF0000"/>
                </a:solidFill>
              </a:rPr>
              <a:t> ≤ 0</a:t>
            </a:r>
          </a:p>
          <a:p>
            <a:endParaRPr lang="en-US" dirty="0"/>
          </a:p>
        </p:txBody>
      </p:sp>
      <p:sp>
        <p:nvSpPr>
          <p:cNvPr id="4" name="Slide Number Placeholder 3"/>
          <p:cNvSpPr>
            <a:spLocks noGrp="1"/>
          </p:cNvSpPr>
          <p:nvPr>
            <p:ph type="sldNum" sz="quarter" idx="5"/>
          </p:nvPr>
        </p:nvSpPr>
        <p:spPr/>
        <p:txBody>
          <a:bodyPr/>
          <a:lstStyle/>
          <a:p>
            <a:fld id="{30DC0D4C-FD52-4CA4-A998-31C73A5A5BDE}" type="slidenum">
              <a:rPr lang="en-US" smtClean="0"/>
              <a:t>33</a:t>
            </a:fld>
            <a:endParaRPr lang="en-US" dirty="0"/>
          </a:p>
        </p:txBody>
      </p:sp>
    </p:spTree>
    <p:extLst>
      <p:ext uri="{BB962C8B-B14F-4D97-AF65-F5344CB8AC3E}">
        <p14:creationId xmlns:p14="http://schemas.microsoft.com/office/powerpoint/2010/main" val="4023522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2DD3A1D-D0ED-E64E-9099-4FF590EB6605}"/>
              </a:ext>
            </a:extLst>
          </p:cNvPr>
          <p:cNvSpPr>
            <a:spLocks noGrp="1"/>
          </p:cNvSpPr>
          <p:nvPr>
            <p:ph type="dt" sz="half" idx="10"/>
          </p:nvPr>
        </p:nvSpPr>
        <p:spPr/>
        <p:txBody>
          <a:bodyPr/>
          <a:lstStyle/>
          <a:p>
            <a:fld id="{0C15664F-5CF3-934E-88C9-0AD27C45C74E}" type="datetimeFigureOut">
              <a:rPr lang="en-US" smtClean="0"/>
              <a:t>10/17/2022</a:t>
            </a:fld>
            <a:endParaRPr lang="en-US" dirty="0"/>
          </a:p>
        </p:txBody>
      </p:sp>
      <p:sp>
        <p:nvSpPr>
          <p:cNvPr id="5" name="Footer Placeholder 4">
            <a:extLst>
              <a:ext uri="{FF2B5EF4-FFF2-40B4-BE49-F238E27FC236}">
                <a16:creationId xmlns:a16="http://schemas.microsoft.com/office/drawing/2014/main" id="{1C64D543-EA8C-9842-9BFA-56F3E51248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FA8BEA-2F03-974A-8B26-430B26EC5FEE}"/>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61454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837024"/>
      </p:ext>
    </p:extLst>
  </p:cSld>
  <p:clrMapOvr>
    <a:masterClrMapping/>
  </p:clrMapOvr>
  <p:extLst>
    <p:ext uri="{DCECCB84-F9BA-43D5-87BE-67443E8EF086}">
      <p15:sldGuideLst xmlns:p15="http://schemas.microsoft.com/office/powerpoint/2012/main">
        <p15:guide id="1" orient="horz" pos="9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guide id="3" pos="384" userDrawn="1">
          <p15:clr>
            <a:srgbClr val="FBAE40"/>
          </p15:clr>
        </p15:guide>
        <p15:guide id="4" pos="3940" userDrawn="1">
          <p15:clr>
            <a:srgbClr val="FBAE40"/>
          </p15:clr>
        </p15:guide>
        <p15:guide id="5" pos="40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70764B-AC75-BC43-A405-EDC296E375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92908" y="5619163"/>
            <a:ext cx="654674" cy="654674"/>
          </a:xfrm>
          <a:prstGeom prst="rect">
            <a:avLst/>
          </a:prstGeom>
        </p:spPr>
      </p:pic>
      <p:pic>
        <p:nvPicPr>
          <p:cNvPr id="9" name="Picture 8">
            <a:extLst>
              <a:ext uri="{FF2B5EF4-FFF2-40B4-BE49-F238E27FC236}">
                <a16:creationId xmlns:a16="http://schemas.microsoft.com/office/drawing/2014/main" id="{7D78E90B-5416-8D48-A26D-98B4B394D5A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86323" y="0"/>
            <a:ext cx="7705677" cy="1866514"/>
          </a:xfrm>
          <a:prstGeom prst="rect">
            <a:avLst/>
          </a:prstGeom>
        </p:spPr>
      </p:pic>
      <p:sp>
        <p:nvSpPr>
          <p:cNvPr id="10" name="Footer Placeholder 4">
            <a:extLst>
              <a:ext uri="{FF2B5EF4-FFF2-40B4-BE49-F238E27FC236}">
                <a16:creationId xmlns:a16="http://schemas.microsoft.com/office/drawing/2014/main" id="{B216A21A-A3B0-4B4C-B338-0742A8D99578}"/>
              </a:ext>
            </a:extLst>
          </p:cNvPr>
          <p:cNvSpPr txBox="1">
            <a:spLocks/>
          </p:cNvSpPr>
          <p:nvPr userDrawn="1"/>
        </p:nvSpPr>
        <p:spPr>
          <a:xfrm>
            <a:off x="1402828" y="6528816"/>
            <a:ext cx="6270960" cy="228600"/>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75000"/>
                    <a:lumOff val="25000"/>
                  </a:schemeClr>
                </a:solidFill>
                <a:latin typeface="Arial" panose="020B0604020202020204" pitchFamily="34" charset="0"/>
                <a:cs typeface="Arial" panose="020B0604020202020204" pitchFamily="34" charset="0"/>
              </a:rPr>
              <a:t>Copyright © McGraw Hill</a:t>
            </a:r>
          </a:p>
        </p:txBody>
      </p:sp>
      <p:cxnSp>
        <p:nvCxnSpPr>
          <p:cNvPr id="11" name="Straight Connector 10">
            <a:extLst>
              <a:ext uri="{FF2B5EF4-FFF2-40B4-BE49-F238E27FC236}">
                <a16:creationId xmlns:a16="http://schemas.microsoft.com/office/drawing/2014/main" id="{4E4EF957-5CB0-DA4C-9327-91AF4A044E8A}"/>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Footer Placeholder 4">
            <a:extLst>
              <a:ext uri="{FF2B5EF4-FFF2-40B4-BE49-F238E27FC236}">
                <a16:creationId xmlns:a16="http://schemas.microsoft.com/office/drawing/2014/main" id="{FE0FB11E-B90E-3F4B-9353-B5D2722ED90B}"/>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spTree>
    <p:extLst>
      <p:ext uri="{BB962C8B-B14F-4D97-AF65-F5344CB8AC3E}">
        <p14:creationId xmlns:p14="http://schemas.microsoft.com/office/powerpoint/2010/main" val="1781000620"/>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868CDEFB-1930-9E45-BF92-75A2E2B54F5E}"/>
              </a:ext>
            </a:extLst>
          </p:cNvPr>
          <p:cNvCxnSpPr/>
          <p:nvPr userDrawn="1"/>
        </p:nvCxnSpPr>
        <p:spPr>
          <a:xfrm>
            <a:off x="0" y="643269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8D4FF0F4-3EB3-C14A-9D8D-940E128EAF4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95103" y="0"/>
            <a:ext cx="4896897" cy="1186155"/>
          </a:xfrm>
          <a:prstGeom prst="rect">
            <a:avLst/>
          </a:prstGeom>
        </p:spPr>
      </p:pic>
      <p:sp>
        <p:nvSpPr>
          <p:cNvPr id="13" name="Footer Placeholder 9">
            <a:extLst>
              <a:ext uri="{FF2B5EF4-FFF2-40B4-BE49-F238E27FC236}">
                <a16:creationId xmlns:a16="http://schemas.microsoft.com/office/drawing/2014/main" id="{7D925791-6F2B-EF4D-8846-D6D343AAE915}"/>
              </a:ext>
            </a:extLst>
          </p:cNvPr>
          <p:cNvSpPr txBox="1">
            <a:spLocks/>
          </p:cNvSpPr>
          <p:nvPr userDrawn="1"/>
        </p:nvSpPr>
        <p:spPr>
          <a:xfrm>
            <a:off x="490549" y="6528815"/>
            <a:ext cx="1036320" cy="3246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 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5" name="Footer Placeholder 9">
            <a:extLst>
              <a:ext uri="{FF2B5EF4-FFF2-40B4-BE49-F238E27FC236}">
                <a16:creationId xmlns:a16="http://schemas.microsoft.com/office/drawing/2014/main" id="{D1F3FF48-D6F7-7149-BC0E-351B7F3AA818}"/>
              </a:ext>
            </a:extLst>
          </p:cNvPr>
          <p:cNvSpPr txBox="1">
            <a:spLocks/>
          </p:cNvSpPr>
          <p:nvPr userDrawn="1"/>
        </p:nvSpPr>
        <p:spPr>
          <a:xfrm>
            <a:off x="1385464" y="6528815"/>
            <a:ext cx="4694822" cy="32468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900" b="0" i="0" u="none" strike="noStrike" kern="1200" baseline="0" dirty="0">
                <a:solidFill>
                  <a:schemeClr val="tx1"/>
                </a:solidFill>
                <a:latin typeface="+mn-lt"/>
                <a:ea typeface="+mn-ea"/>
                <a:cs typeface="+mn-cs"/>
              </a:rPr>
              <a:t>Conjectures and Counterexamples </a:t>
            </a:r>
            <a:endParaRPr lang="en-US" sz="900" b="0" dirty="0">
              <a:solidFill>
                <a:schemeClr val="tx1"/>
              </a:solidFill>
              <a:latin typeface="Arial" panose="020B0604020202020204" pitchFamily="34" charset="0"/>
              <a:cs typeface="Arial" panose="020B0604020202020204" pitchFamily="34" charset="0"/>
            </a:endParaRPr>
          </a:p>
        </p:txBody>
      </p:sp>
      <p:sp>
        <p:nvSpPr>
          <p:cNvPr id="6" name="Footer Placeholder 4">
            <a:extLst>
              <a:ext uri="{FF2B5EF4-FFF2-40B4-BE49-F238E27FC236}">
                <a16:creationId xmlns:a16="http://schemas.microsoft.com/office/drawing/2014/main" id="{553FF195-7E95-4741-972B-1D42479F5FDE}"/>
              </a:ext>
            </a:extLst>
          </p:cNvPr>
          <p:cNvSpPr txBox="1">
            <a:spLocks/>
          </p:cNvSpPr>
          <p:nvPr userDrawn="1"/>
        </p:nvSpPr>
        <p:spPr>
          <a:xfrm>
            <a:off x="9064487" y="6399634"/>
            <a:ext cx="3107634" cy="47824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a:solidFill>
                  <a:schemeClr val="tx1">
                    <a:lumMod val="75000"/>
                    <a:lumOff val="25000"/>
                  </a:schemeClr>
                </a:solidFill>
                <a:latin typeface="Arial" panose="020B0604020202020204" pitchFamily="34" charset="0"/>
                <a:cs typeface="Arial" panose="020B0604020202020204" pitchFamily="34" charset="0"/>
              </a:rPr>
              <a:t>This material may be reproduced for licensed classroom use only and may not be further reproduced or distributed.</a:t>
            </a:r>
          </a:p>
        </p:txBody>
      </p:sp>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80" r:id="rId1"/>
    <p:sldLayoutId id="214748366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3840" userDrawn="1">
          <p15:clr>
            <a:srgbClr val="F26B43"/>
          </p15:clr>
        </p15:guide>
        <p15:guide id="6" pos="384" userDrawn="1">
          <p15:clr>
            <a:srgbClr val="F26B43"/>
          </p15:clr>
        </p15:guide>
        <p15:guide id="7" pos="7296" userDrawn="1">
          <p15:clr>
            <a:srgbClr val="F26B43"/>
          </p15:clr>
        </p15:guide>
        <p15:guide id="9" orient="horz" pos="4211" userDrawn="1">
          <p15:clr>
            <a:srgbClr val="F26B43"/>
          </p15:clr>
        </p15:guide>
        <p15:guide id="10" pos="1120" userDrawn="1">
          <p15:clr>
            <a:srgbClr val="F26B43"/>
          </p15:clr>
        </p15:guide>
        <p15:guide id="11" pos="9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B2791FD-11C6-E043-A628-3CAF291B2B93}"/>
              </a:ext>
            </a:extLst>
          </p:cNvPr>
          <p:cNvSpPr txBox="1">
            <a:spLocks/>
          </p:cNvSpPr>
          <p:nvPr/>
        </p:nvSpPr>
        <p:spPr>
          <a:xfrm>
            <a:off x="1402828" y="2072396"/>
            <a:ext cx="9144000" cy="124399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3600" b="1" dirty="0">
                <a:solidFill>
                  <a:srgbClr val="33175A"/>
                </a:solidFill>
                <a:latin typeface="Arial" panose="020B0604020202020204" pitchFamily="34" charset="0"/>
                <a:cs typeface="Arial" panose="020B0604020202020204" pitchFamily="34" charset="0"/>
              </a:rPr>
              <a:t>Conjectures and Counterexamples  </a:t>
            </a:r>
            <a:endParaRPr lang="en-US" sz="3600" b="1" dirty="0">
              <a:solidFill>
                <a:srgbClr val="33175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3270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444D6E-B0F7-6C42-A572-7680D7C7EF9B}"/>
              </a:ext>
            </a:extLst>
          </p:cNvPr>
          <p:cNvSpPr txBox="1"/>
          <p:nvPr/>
        </p:nvSpPr>
        <p:spPr>
          <a:xfrm>
            <a:off x="454711" y="1380172"/>
            <a:ext cx="9208834" cy="1384995"/>
          </a:xfrm>
          <a:prstGeom prst="rect">
            <a:avLst/>
          </a:prstGeom>
          <a:noFill/>
        </p:spPr>
        <p:txBody>
          <a:bodyPr wrap="square" rtlCol="0">
            <a:spAutoFit/>
          </a:bodyPr>
          <a:lstStyle/>
          <a:p>
            <a:r>
              <a:rPr lang="en-US" sz="2800" b="1" dirty="0"/>
              <a:t>MA.912.LT.4.10</a:t>
            </a:r>
            <a:endParaRPr lang="en-US" sz="2800" b="1" i="0" u="none" strike="noStrike" baseline="0" dirty="0"/>
          </a:p>
          <a:p>
            <a:r>
              <a:rPr lang="en-US" sz="2800" dirty="0">
                <a:solidFill>
                  <a:schemeClr val="tx2"/>
                </a:solidFill>
              </a:rPr>
              <a:t>Judge the validity of arguments and give</a:t>
            </a:r>
          </a:p>
          <a:p>
            <a:r>
              <a:rPr lang="en-US" sz="2800" dirty="0">
                <a:solidFill>
                  <a:schemeClr val="tx2"/>
                </a:solidFill>
              </a:rPr>
              <a:t>counterexamples to disprove statements.</a:t>
            </a:r>
          </a:p>
        </p:txBody>
      </p:sp>
      <p:sp>
        <p:nvSpPr>
          <p:cNvPr id="12" name="Title 1">
            <a:extLst>
              <a:ext uri="{FF2B5EF4-FFF2-40B4-BE49-F238E27FC236}">
                <a16:creationId xmlns:a16="http://schemas.microsoft.com/office/drawing/2014/main" id="{352F29A1-B892-2443-9FA6-5499F03892A5}"/>
              </a:ext>
            </a:extLst>
          </p:cNvPr>
          <p:cNvSpPr txBox="1">
            <a:spLocks/>
          </p:cNvSpPr>
          <p:nvPr/>
        </p:nvSpPr>
        <p:spPr>
          <a:xfrm>
            <a:off x="454712" y="332811"/>
            <a:ext cx="6573409" cy="8367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IN" sz="2800" dirty="0">
                <a:solidFill>
                  <a:srgbClr val="0070C0"/>
                </a:solidFill>
              </a:rPr>
              <a:t>Florida’s B.E.S.T. Standards for Mathematics</a:t>
            </a:r>
            <a:endParaRPr lang="en-US" sz="2800" dirty="0">
              <a:solidFill>
                <a:srgbClr val="0070C0"/>
              </a:solidFill>
            </a:endParaRPr>
          </a:p>
        </p:txBody>
      </p:sp>
      <p:pic>
        <p:nvPicPr>
          <p:cNvPr id="3" name="Picture 3">
            <a:extLst>
              <a:ext uri="{FF2B5EF4-FFF2-40B4-BE49-F238E27FC236}">
                <a16:creationId xmlns:a16="http://schemas.microsoft.com/office/drawing/2014/main" id="{9F550129-E5B5-50FE-1DB4-8B9C954E4496}"/>
              </a:ext>
            </a:extLst>
          </p:cNvPr>
          <p:cNvPicPr>
            <a:picLocks noChangeAspect="1"/>
          </p:cNvPicPr>
          <p:nvPr/>
        </p:nvPicPr>
        <p:blipFill>
          <a:blip r:embed="rId3"/>
          <a:stretch>
            <a:fillRect/>
          </a:stretch>
        </p:blipFill>
        <p:spPr>
          <a:xfrm>
            <a:off x="390525" y="2706770"/>
            <a:ext cx="8434386" cy="3813803"/>
          </a:xfrm>
          <a:prstGeom prst="rect">
            <a:avLst/>
          </a:prstGeom>
        </p:spPr>
      </p:pic>
    </p:spTree>
    <p:extLst>
      <p:ext uri="{BB962C8B-B14F-4D97-AF65-F5344CB8AC3E}">
        <p14:creationId xmlns:p14="http://schemas.microsoft.com/office/powerpoint/2010/main" val="4185102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9625421" cy="347021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Inductive reasoning </a:t>
            </a:r>
            <a:r>
              <a:rPr lang="en-US" sz="2800" dirty="0"/>
              <a:t>is the process of reaching a conclusion based on a pattern of examples. When you assume that an observed pattern will continue, you are applying inductive reasoning. You can use inductive reasoning to make an educated guess based on known information and specific examples. This educated guess is also known as a </a:t>
            </a:r>
            <a:r>
              <a:rPr lang="en-US" sz="2800" b="1" dirty="0">
                <a:solidFill>
                  <a:schemeClr val="tx1"/>
                </a:solidFill>
              </a:rPr>
              <a:t>conjecture</a:t>
            </a:r>
            <a:r>
              <a:rPr lang="en-US" sz="2800" dirty="0"/>
              <a:t>.</a:t>
            </a:r>
            <a:endParaRPr lang="en-US" sz="2800" b="0" i="0" u="none" strike="noStrike" baseline="0" dirty="0"/>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l"/>
            <a:r>
              <a:rPr lang="en-US" sz="2800" dirty="0">
                <a:solidFill>
                  <a:srgbClr val="0070C0"/>
                </a:solidFill>
              </a:rPr>
              <a:t>Learn</a:t>
            </a:r>
            <a:endParaRPr lang="en-US" sz="1800" b="0" i="0" u="none" strike="noStrike" baseline="0" dirty="0">
              <a:solidFill>
                <a:srgbClr val="000000"/>
              </a:solidFill>
              <a:latin typeface="Vectipede Bk"/>
            </a:endParaRPr>
          </a:p>
          <a:p>
            <a:r>
              <a:rPr lang="en-US" sz="2800" b="0" dirty="0">
                <a:solidFill>
                  <a:schemeClr val="tx1"/>
                </a:solidFill>
              </a:rPr>
              <a:t>Inductive Reasoning and Conjecture </a:t>
            </a:r>
          </a:p>
        </p:txBody>
      </p:sp>
    </p:spTree>
    <p:extLst>
      <p:ext uri="{BB962C8B-B14F-4D97-AF65-F5344CB8AC3E}">
        <p14:creationId xmlns:p14="http://schemas.microsoft.com/office/powerpoint/2010/main" val="339455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Patterns and Conjectures</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1999816"/>
            <a:ext cx="9383374" cy="277389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Write a conjecture that describes the pattern in the sequence. Then use your conjecture to find the next term in the sequence.</a:t>
            </a:r>
          </a:p>
          <a:p>
            <a:r>
              <a:rPr lang="en-US" sz="2800" b="1" dirty="0">
                <a:solidFill>
                  <a:schemeClr val="tx1"/>
                </a:solidFill>
              </a:rPr>
              <a:t>Appointment times: 8:30 </a:t>
            </a:r>
            <a:r>
              <a:rPr lang="en-US" sz="2800" b="1" cap="small" dirty="0">
                <a:solidFill>
                  <a:schemeClr val="tx1"/>
                </a:solidFill>
              </a:rPr>
              <a:t>a.m.</a:t>
            </a:r>
            <a:r>
              <a:rPr lang="en-US" sz="2800" b="1" dirty="0">
                <a:solidFill>
                  <a:schemeClr val="tx1"/>
                </a:solidFill>
              </a:rPr>
              <a:t>, 9:15 </a:t>
            </a:r>
            <a:r>
              <a:rPr lang="en-US" sz="2800" b="1" cap="small" dirty="0">
                <a:solidFill>
                  <a:schemeClr val="tx1"/>
                </a:solidFill>
              </a:rPr>
              <a:t>a.m.</a:t>
            </a:r>
            <a:r>
              <a:rPr lang="en-US" sz="2800" b="1" dirty="0">
                <a:solidFill>
                  <a:schemeClr val="tx1"/>
                </a:solidFill>
              </a:rPr>
              <a:t>, 10:00 </a:t>
            </a:r>
            <a:r>
              <a:rPr lang="en-US" sz="2800" b="1" cap="small" dirty="0">
                <a:solidFill>
                  <a:schemeClr val="tx1"/>
                </a:solidFill>
              </a:rPr>
              <a:t>a.m.</a:t>
            </a:r>
            <a:r>
              <a:rPr lang="en-US" sz="2800" b="1" dirty="0">
                <a:solidFill>
                  <a:schemeClr val="tx1"/>
                </a:solidFill>
              </a:rPr>
              <a:t>, 10:45 </a:t>
            </a:r>
            <a:r>
              <a:rPr lang="en-US" sz="2800" b="1" cap="small" dirty="0">
                <a:solidFill>
                  <a:schemeClr val="tx1"/>
                </a:solidFill>
              </a:rPr>
              <a:t>a.m.</a:t>
            </a:r>
            <a:r>
              <a:rPr lang="en-US" sz="2800" b="1" dirty="0">
                <a:solidFill>
                  <a:schemeClr val="tx1"/>
                </a:solidFill>
              </a:rPr>
              <a:t>, . . .</a:t>
            </a:r>
          </a:p>
        </p:txBody>
      </p:sp>
      <p:pic>
        <p:nvPicPr>
          <p:cNvPr id="2" name="Picture 2" descr="A picture containing text&#10;&#10;Description automatically generated">
            <a:extLst>
              <a:ext uri="{FF2B5EF4-FFF2-40B4-BE49-F238E27FC236}">
                <a16:creationId xmlns:a16="http://schemas.microsoft.com/office/drawing/2014/main" id="{08ED3341-7D70-5AF1-03ED-E57FF949672B}"/>
              </a:ext>
            </a:extLst>
          </p:cNvPr>
          <p:cNvPicPr>
            <a:picLocks noChangeAspect="1"/>
          </p:cNvPicPr>
          <p:nvPr/>
        </p:nvPicPr>
        <p:blipFill>
          <a:blip r:embed="rId2"/>
          <a:stretch>
            <a:fillRect/>
          </a:stretch>
        </p:blipFill>
        <p:spPr>
          <a:xfrm>
            <a:off x="0" y="5943600"/>
            <a:ext cx="12192000" cy="1828800"/>
          </a:xfrm>
          <a:prstGeom prst="rect">
            <a:avLst/>
          </a:prstGeom>
        </p:spPr>
      </p:pic>
    </p:spTree>
    <p:extLst>
      <p:ext uri="{BB962C8B-B14F-4D97-AF65-F5344CB8AC3E}">
        <p14:creationId xmlns:p14="http://schemas.microsoft.com/office/powerpoint/2010/main" val="2092848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Patterns and Conjectures</a:t>
            </a:r>
          </a:p>
        </p:txBody>
      </p:sp>
      <p:sp>
        <p:nvSpPr>
          <p:cNvPr id="18" name="Content Placeholder 2">
            <a:extLst>
              <a:ext uri="{FF2B5EF4-FFF2-40B4-BE49-F238E27FC236}">
                <a16:creationId xmlns:a16="http://schemas.microsoft.com/office/drawing/2014/main" id="{66BD4E7D-0912-754B-9237-13B457F2A578}"/>
              </a:ext>
            </a:extLst>
          </p:cNvPr>
          <p:cNvSpPr txBox="1">
            <a:spLocks/>
          </p:cNvSpPr>
          <p:nvPr/>
        </p:nvSpPr>
        <p:spPr>
          <a:xfrm>
            <a:off x="459873" y="1999816"/>
            <a:ext cx="9383374" cy="51478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Step 1 Look for a pattern.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100" y="2862262"/>
            <a:ext cx="5932089" cy="1037385"/>
          </a:xfrm>
          <a:prstGeom prst="rect">
            <a:avLst/>
          </a:prstGeom>
        </p:spPr>
      </p:pic>
      <p:sp>
        <p:nvSpPr>
          <p:cNvPr id="6" name="Content Placeholder 2">
            <a:extLst>
              <a:ext uri="{FF2B5EF4-FFF2-40B4-BE49-F238E27FC236}">
                <a16:creationId xmlns:a16="http://schemas.microsoft.com/office/drawing/2014/main" id="{66BD4E7D-0912-754B-9237-13B457F2A578}"/>
              </a:ext>
            </a:extLst>
          </p:cNvPr>
          <p:cNvSpPr txBox="1">
            <a:spLocks/>
          </p:cNvSpPr>
          <p:nvPr/>
        </p:nvSpPr>
        <p:spPr>
          <a:xfrm>
            <a:off x="459873" y="4247308"/>
            <a:ext cx="11561798" cy="197867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Step 2 Make a conjecture.</a:t>
            </a:r>
          </a:p>
          <a:p>
            <a:r>
              <a:rPr lang="en-US" sz="2800" dirty="0"/>
              <a:t>Each appointment time is 45 minutes after the previous appointment time. The next appointment time will be 10:45 </a:t>
            </a:r>
            <a:r>
              <a:rPr lang="en-US" sz="2800" cap="small" dirty="0"/>
              <a:t>a.m.</a:t>
            </a:r>
            <a:r>
              <a:rPr lang="en-US" sz="2800" dirty="0"/>
              <a:t> + 0:45 or 11:30 </a:t>
            </a:r>
            <a:r>
              <a:rPr lang="en-US" sz="2800" cap="small" dirty="0"/>
              <a:t>a.m.</a:t>
            </a:r>
            <a:r>
              <a:rPr lang="en-US" sz="2800" dirty="0"/>
              <a:t> </a:t>
            </a:r>
            <a:endParaRPr lang="en-US" sz="2800" b="1" dirty="0"/>
          </a:p>
        </p:txBody>
      </p:sp>
    </p:spTree>
    <p:extLst>
      <p:ext uri="{BB962C8B-B14F-4D97-AF65-F5344CB8AC3E}">
        <p14:creationId xmlns:p14="http://schemas.microsoft.com/office/powerpoint/2010/main" val="3450046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Patterns and Conjectures</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2" y="1707845"/>
                <a:ext cx="10970128" cy="416852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Write a conjecture that describes the pattern in the sequence. Then use your conjecture to find the next term in the sequence.</a:t>
                </a:r>
              </a:p>
              <a:p>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2</m:t>
                        </m:r>
                      </m:den>
                    </m:f>
                    <m:r>
                      <a:rPr lang="en-US" sz="2800" b="0" i="1" smtClean="0">
                        <a:latin typeface="Cambria Math" panose="02040503050406030204" pitchFamily="18" charset="0"/>
                      </a:rPr>
                      <m:t>, 1, 2, 4, …</m:t>
                    </m:r>
                  </m:oMath>
                </a14:m>
                <a:r>
                  <a:rPr lang="en-US" sz="2800" b="0" dirty="0"/>
                  <a:t> </a:t>
                </a: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2" y="1707845"/>
                <a:ext cx="10970128" cy="4168520"/>
              </a:xfrm>
              <a:prstGeom prst="rect">
                <a:avLst/>
              </a:prstGeom>
              <a:blipFill>
                <a:blip r:embed="rId2"/>
                <a:stretch>
                  <a:fillRect l="-1111" t="-1462" r="-333"/>
                </a:stretch>
              </a:blipFill>
            </p:spPr>
            <p:txBody>
              <a:bodyPr/>
              <a:lstStyle/>
              <a:p>
                <a:r>
                  <a:rPr lang="en-US">
                    <a:noFill/>
                  </a:rPr>
                  <a:t> </a:t>
                </a:r>
              </a:p>
            </p:txBody>
          </p:sp>
        </mc:Fallback>
      </mc:AlternateContent>
      <p:pic>
        <p:nvPicPr>
          <p:cNvPr id="2" name="Picture 2" descr="A picture containing text&#10;&#10;Description automatically generated">
            <a:extLst>
              <a:ext uri="{FF2B5EF4-FFF2-40B4-BE49-F238E27FC236}">
                <a16:creationId xmlns:a16="http://schemas.microsoft.com/office/drawing/2014/main" id="{B00AC9F8-E467-FACC-9143-9DAE2C3995E4}"/>
              </a:ext>
            </a:extLst>
          </p:cNvPr>
          <p:cNvPicPr>
            <a:picLocks noChangeAspect="1"/>
          </p:cNvPicPr>
          <p:nvPr/>
        </p:nvPicPr>
        <p:blipFill>
          <a:blip r:embed="rId3"/>
          <a:stretch>
            <a:fillRect/>
          </a:stretch>
        </p:blipFill>
        <p:spPr>
          <a:xfrm>
            <a:off x="0" y="5943600"/>
            <a:ext cx="12192000" cy="1828800"/>
          </a:xfrm>
          <a:prstGeom prst="rect">
            <a:avLst/>
          </a:prstGeom>
        </p:spPr>
      </p:pic>
    </p:spTree>
    <p:extLst>
      <p:ext uri="{BB962C8B-B14F-4D97-AF65-F5344CB8AC3E}">
        <p14:creationId xmlns:p14="http://schemas.microsoft.com/office/powerpoint/2010/main" val="2085903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1</a:t>
            </a:r>
            <a:br>
              <a:rPr lang="en-US" sz="2800" dirty="0">
                <a:solidFill>
                  <a:srgbClr val="33175A"/>
                </a:solidFill>
              </a:rPr>
            </a:br>
            <a:r>
              <a:rPr lang="en-US" sz="2800" b="0" dirty="0">
                <a:solidFill>
                  <a:schemeClr val="tx1"/>
                </a:solidFill>
              </a:rPr>
              <a:t>Patterns and Conjectures</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2" y="1707845"/>
                <a:ext cx="10970128" cy="416852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Write a conjecture that describes the pattern in the sequence. Then use your conjecture to find the next term in the sequence.</a:t>
                </a:r>
              </a:p>
              <a:p>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2</m:t>
                        </m:r>
                      </m:den>
                    </m:f>
                    <m:r>
                      <a:rPr lang="en-US" sz="2800" b="0" i="1" smtClean="0">
                        <a:latin typeface="Cambria Math" panose="02040503050406030204" pitchFamily="18" charset="0"/>
                      </a:rPr>
                      <m:t>, 1, 2, 4, …</m:t>
                    </m:r>
                  </m:oMath>
                </a14:m>
                <a:r>
                  <a:rPr lang="en-US" sz="2800" b="0" dirty="0"/>
                  <a:t> </a:t>
                </a:r>
              </a:p>
              <a:p>
                <a:r>
                  <a:rPr lang="en-US" sz="2800" dirty="0">
                    <a:solidFill>
                      <a:srgbClr val="FF0000"/>
                    </a:solidFill>
                  </a:rPr>
                  <a:t>The next number in the sequence is </a:t>
                </a:r>
                <a:r>
                  <a:rPr lang="en-IN" sz="2800" dirty="0">
                    <a:solidFill>
                      <a:srgbClr val="FF0000"/>
                    </a:solidFill>
                  </a:rPr>
                  <a:t>2 times</a:t>
                </a:r>
                <a:r>
                  <a:rPr lang="en-US" sz="2800" dirty="0">
                    <a:solidFill>
                      <a:srgbClr val="FF0000"/>
                    </a:solidFill>
                  </a:rPr>
                  <a:t> the preceding number. </a:t>
                </a:r>
              </a:p>
              <a:p>
                <a:r>
                  <a:rPr lang="en-US" sz="2800" dirty="0">
                    <a:solidFill>
                      <a:srgbClr val="FF0000"/>
                    </a:solidFill>
                  </a:rPr>
                  <a:t>The next number in the sequence is 8. </a:t>
                </a:r>
              </a:p>
            </p:txBody>
          </p:sp>
        </mc:Choice>
        <mc:Fallback xmlns="">
          <p:sp>
            <p:nvSpPr>
              <p:cNvPr id="8"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2" y="1707845"/>
                <a:ext cx="10970128" cy="4168520"/>
              </a:xfrm>
              <a:prstGeom prst="rect">
                <a:avLst/>
              </a:prstGeom>
              <a:blipFill>
                <a:blip r:embed="rId3"/>
                <a:stretch>
                  <a:fillRect l="-1111" t="-1462" r="-333"/>
                </a:stretch>
              </a:blipFill>
            </p:spPr>
            <p:txBody>
              <a:bodyPr/>
              <a:lstStyle/>
              <a:p>
                <a:r>
                  <a:rPr lang="en-US">
                    <a:noFill/>
                  </a:rPr>
                  <a:t> </a:t>
                </a:r>
              </a:p>
            </p:txBody>
          </p:sp>
        </mc:Fallback>
      </mc:AlternateContent>
    </p:spTree>
    <p:extLst>
      <p:ext uri="{BB962C8B-B14F-4D97-AF65-F5344CB8AC3E}">
        <p14:creationId xmlns:p14="http://schemas.microsoft.com/office/powerpoint/2010/main" val="95721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l"/>
            <a:r>
              <a:rPr lang="en-US" sz="2800" dirty="0">
                <a:solidFill>
                  <a:srgbClr val="0070C0"/>
                </a:solidFill>
              </a:rPr>
              <a:t>Example 2</a:t>
            </a:r>
            <a:endParaRPr lang="en-US" sz="2800" dirty="0">
              <a:solidFill>
                <a:srgbClr val="33175A"/>
              </a:solidFill>
            </a:endParaRPr>
          </a:p>
          <a:p>
            <a:r>
              <a:rPr lang="en-US" sz="2800" b="0" dirty="0">
                <a:solidFill>
                  <a:schemeClr val="tx1"/>
                </a:solidFill>
              </a:rPr>
              <a:t>Algebraic Conjectures</a:t>
            </a:r>
          </a:p>
        </p:txBody>
      </p:sp>
      <p:sp>
        <p:nvSpPr>
          <p:cNvPr id="9" name="Content Placeholder 2">
            <a:extLst>
              <a:ext uri="{FF2B5EF4-FFF2-40B4-BE49-F238E27FC236}">
                <a16:creationId xmlns:a16="http://schemas.microsoft.com/office/drawing/2014/main" id="{0200E8A8-CE53-D245-9987-63340DF3D0A1}"/>
              </a:ext>
            </a:extLst>
          </p:cNvPr>
          <p:cNvSpPr txBox="1">
            <a:spLocks/>
          </p:cNvSpPr>
          <p:nvPr/>
        </p:nvSpPr>
        <p:spPr>
          <a:xfrm>
            <a:off x="478518" y="1774225"/>
            <a:ext cx="6947606" cy="396735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Make a conjecture about the sum of the squares of two consecutive natural numbers. List or draw some examples that support your conjecture.</a:t>
            </a:r>
            <a:endParaRPr lang="en-US" sz="2800" b="1" i="0" u="none" strike="noStrike" baseline="0" dirty="0">
              <a:solidFill>
                <a:schemeClr val="tx1"/>
              </a:solidFill>
            </a:endParaRPr>
          </a:p>
        </p:txBody>
      </p:sp>
      <p:pic>
        <p:nvPicPr>
          <p:cNvPr id="2" name="Picture 2" descr="A picture containing text&#10;&#10;Description automatically generated">
            <a:extLst>
              <a:ext uri="{FF2B5EF4-FFF2-40B4-BE49-F238E27FC236}">
                <a16:creationId xmlns:a16="http://schemas.microsoft.com/office/drawing/2014/main" id="{F5115276-0288-DF60-4065-73078721D72C}"/>
              </a:ext>
            </a:extLst>
          </p:cNvPr>
          <p:cNvPicPr>
            <a:picLocks noChangeAspect="1"/>
          </p:cNvPicPr>
          <p:nvPr/>
        </p:nvPicPr>
        <p:blipFill>
          <a:blip r:embed="rId2"/>
          <a:stretch>
            <a:fillRect/>
          </a:stretch>
        </p:blipFill>
        <p:spPr>
          <a:xfrm>
            <a:off x="0" y="5943600"/>
            <a:ext cx="12192000" cy="1828800"/>
          </a:xfrm>
          <a:prstGeom prst="rect">
            <a:avLst/>
          </a:prstGeom>
        </p:spPr>
      </p:pic>
    </p:spTree>
    <p:extLst>
      <p:ext uri="{BB962C8B-B14F-4D97-AF65-F5344CB8AC3E}">
        <p14:creationId xmlns:p14="http://schemas.microsoft.com/office/powerpoint/2010/main" val="2262966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l"/>
            <a:r>
              <a:rPr lang="en-US" sz="2800" dirty="0">
                <a:solidFill>
                  <a:srgbClr val="0070C0"/>
                </a:solidFill>
              </a:rPr>
              <a:t>Example 2</a:t>
            </a:r>
            <a:endParaRPr lang="en-US" sz="2800" dirty="0">
              <a:solidFill>
                <a:srgbClr val="33175A"/>
              </a:solidFill>
            </a:endParaRPr>
          </a:p>
          <a:p>
            <a:r>
              <a:rPr lang="en-US" sz="2800" b="0" dirty="0">
                <a:solidFill>
                  <a:schemeClr val="tx1"/>
                </a:solidFill>
              </a:rPr>
              <a:t>Algebraic Conjectures</a:t>
            </a:r>
          </a:p>
        </p:txBody>
      </p:sp>
      <p:sp>
        <p:nvSpPr>
          <p:cNvPr id="9" name="Content Placeholder 2">
            <a:extLst>
              <a:ext uri="{FF2B5EF4-FFF2-40B4-BE49-F238E27FC236}">
                <a16:creationId xmlns:a16="http://schemas.microsoft.com/office/drawing/2014/main" id="{0200E8A8-CE53-D245-9987-63340DF3D0A1}"/>
              </a:ext>
            </a:extLst>
          </p:cNvPr>
          <p:cNvSpPr txBox="1">
            <a:spLocks/>
          </p:cNvSpPr>
          <p:nvPr/>
        </p:nvSpPr>
        <p:spPr>
          <a:xfrm>
            <a:off x="478518" y="1774225"/>
            <a:ext cx="6947606" cy="396735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Step 1 </a:t>
            </a:r>
            <a:r>
              <a:rPr lang="en-IN" sz="2800" b="1" dirty="0">
                <a:solidFill>
                  <a:schemeClr val="tx1"/>
                </a:solidFill>
              </a:rPr>
              <a:t>List examples. </a:t>
            </a:r>
            <a:endParaRPr lang="en-US" sz="2800" b="1" i="0" u="none" strike="noStrike" baseline="0" dirty="0">
              <a:solidFill>
                <a:schemeClr val="tx1"/>
              </a:solidFill>
            </a:endParaRPr>
          </a:p>
        </p:txBody>
      </p:sp>
      <p:sp>
        <p:nvSpPr>
          <p:cNvPr id="2" name="Rectangle 1"/>
          <p:cNvSpPr/>
          <p:nvPr/>
        </p:nvSpPr>
        <p:spPr>
          <a:xfrm>
            <a:off x="478518" y="2452464"/>
            <a:ext cx="7831764" cy="954107"/>
          </a:xfrm>
          <a:prstGeom prst="rect">
            <a:avLst/>
          </a:prstGeom>
        </p:spPr>
        <p:txBody>
          <a:bodyPr wrap="square">
            <a:spAutoFit/>
          </a:bodyPr>
          <a:lstStyle/>
          <a:p>
            <a:r>
              <a:rPr lang="en-IN" sz="2800" dirty="0">
                <a:solidFill>
                  <a:schemeClr val="tx2"/>
                </a:solidFill>
                <a:latin typeface="Arial" panose="020B0604020202020204" pitchFamily="34" charset="0"/>
                <a:cs typeface="Arial" panose="020B0604020202020204" pitchFamily="34" charset="0"/>
              </a:rPr>
              <a:t>1</a:t>
            </a:r>
            <a:r>
              <a:rPr lang="en-IN" sz="2800" baseline="30000" dirty="0">
                <a:solidFill>
                  <a:schemeClr val="tx2"/>
                </a:solidFill>
                <a:latin typeface="Arial" panose="020B0604020202020204" pitchFamily="34" charset="0"/>
                <a:cs typeface="Arial" panose="020B0604020202020204" pitchFamily="34" charset="0"/>
              </a:rPr>
              <a:t>2</a:t>
            </a:r>
            <a:r>
              <a:rPr lang="en-IN" sz="2800" dirty="0">
                <a:solidFill>
                  <a:schemeClr val="tx2"/>
                </a:solidFill>
                <a:latin typeface="Arial" panose="020B0604020202020204" pitchFamily="34" charset="0"/>
                <a:cs typeface="Arial" panose="020B0604020202020204" pitchFamily="34" charset="0"/>
              </a:rPr>
              <a:t> + 2</a:t>
            </a:r>
            <a:r>
              <a:rPr lang="en-IN" sz="2800" baseline="30000" dirty="0">
                <a:solidFill>
                  <a:schemeClr val="tx2"/>
                </a:solidFill>
                <a:latin typeface="Arial" panose="020B0604020202020204" pitchFamily="34" charset="0"/>
                <a:cs typeface="Arial" panose="020B0604020202020204" pitchFamily="34" charset="0"/>
              </a:rPr>
              <a:t>2</a:t>
            </a:r>
            <a:r>
              <a:rPr lang="en-IN" sz="2800" dirty="0">
                <a:solidFill>
                  <a:schemeClr val="tx2"/>
                </a:solidFill>
                <a:latin typeface="Arial" panose="020B0604020202020204" pitchFamily="34" charset="0"/>
                <a:cs typeface="Arial" panose="020B0604020202020204" pitchFamily="34" charset="0"/>
              </a:rPr>
              <a:t> = 5                      6</a:t>
            </a:r>
            <a:r>
              <a:rPr lang="en-IN" sz="2800" baseline="30000" dirty="0">
                <a:solidFill>
                  <a:schemeClr val="tx2"/>
                </a:solidFill>
                <a:latin typeface="Arial" panose="020B0604020202020204" pitchFamily="34" charset="0"/>
                <a:cs typeface="Arial" panose="020B0604020202020204" pitchFamily="34" charset="0"/>
              </a:rPr>
              <a:t>2</a:t>
            </a:r>
            <a:r>
              <a:rPr lang="en-IN" sz="2800" dirty="0">
                <a:solidFill>
                  <a:schemeClr val="tx2"/>
                </a:solidFill>
                <a:latin typeface="Arial" panose="020B0604020202020204" pitchFamily="34" charset="0"/>
                <a:cs typeface="Arial" panose="020B0604020202020204" pitchFamily="34" charset="0"/>
              </a:rPr>
              <a:t> + 7</a:t>
            </a:r>
            <a:r>
              <a:rPr lang="en-IN" sz="2800" baseline="30000" dirty="0">
                <a:solidFill>
                  <a:schemeClr val="tx2"/>
                </a:solidFill>
                <a:latin typeface="Arial" panose="020B0604020202020204" pitchFamily="34" charset="0"/>
                <a:cs typeface="Arial" panose="020B0604020202020204" pitchFamily="34" charset="0"/>
              </a:rPr>
              <a:t>2</a:t>
            </a:r>
            <a:r>
              <a:rPr lang="en-IN" sz="2800" dirty="0">
                <a:solidFill>
                  <a:schemeClr val="tx2"/>
                </a:solidFill>
                <a:latin typeface="Arial" panose="020B0604020202020204" pitchFamily="34" charset="0"/>
                <a:cs typeface="Arial" panose="020B0604020202020204" pitchFamily="34" charset="0"/>
              </a:rPr>
              <a:t> = 85 </a:t>
            </a:r>
          </a:p>
          <a:p>
            <a:r>
              <a:rPr lang="en-IN" sz="2800" dirty="0">
                <a:solidFill>
                  <a:schemeClr val="tx2"/>
                </a:solidFill>
                <a:latin typeface="Arial" panose="020B0604020202020204" pitchFamily="34" charset="0"/>
                <a:cs typeface="Arial" panose="020B0604020202020204" pitchFamily="34" charset="0"/>
              </a:rPr>
              <a:t>2</a:t>
            </a:r>
            <a:r>
              <a:rPr lang="en-IN" sz="2800" baseline="30000" dirty="0">
                <a:solidFill>
                  <a:schemeClr val="tx2"/>
                </a:solidFill>
                <a:latin typeface="Arial" panose="020B0604020202020204" pitchFamily="34" charset="0"/>
                <a:cs typeface="Arial" panose="020B0604020202020204" pitchFamily="34" charset="0"/>
              </a:rPr>
              <a:t>2</a:t>
            </a:r>
            <a:r>
              <a:rPr lang="en-IN" sz="2800" dirty="0">
                <a:solidFill>
                  <a:schemeClr val="tx2"/>
                </a:solidFill>
                <a:latin typeface="Arial" panose="020B0604020202020204" pitchFamily="34" charset="0"/>
                <a:cs typeface="Arial" panose="020B0604020202020204" pitchFamily="34" charset="0"/>
              </a:rPr>
              <a:t> + 3</a:t>
            </a:r>
            <a:r>
              <a:rPr lang="en-IN" sz="2800" baseline="30000" dirty="0">
                <a:solidFill>
                  <a:schemeClr val="tx2"/>
                </a:solidFill>
                <a:latin typeface="Arial" panose="020B0604020202020204" pitchFamily="34" charset="0"/>
                <a:cs typeface="Arial" panose="020B0604020202020204" pitchFamily="34" charset="0"/>
              </a:rPr>
              <a:t>2</a:t>
            </a:r>
            <a:r>
              <a:rPr lang="en-IN" sz="2800" dirty="0">
                <a:solidFill>
                  <a:schemeClr val="tx2"/>
                </a:solidFill>
                <a:latin typeface="Arial" panose="020B0604020202020204" pitchFamily="34" charset="0"/>
                <a:cs typeface="Arial" panose="020B0604020202020204" pitchFamily="34" charset="0"/>
              </a:rPr>
              <a:t> = 13                10</a:t>
            </a:r>
            <a:r>
              <a:rPr lang="en-IN" sz="2800" baseline="30000" dirty="0">
                <a:solidFill>
                  <a:schemeClr val="tx2"/>
                </a:solidFill>
                <a:latin typeface="Arial" panose="020B0604020202020204" pitchFamily="34" charset="0"/>
                <a:cs typeface="Arial" panose="020B0604020202020204" pitchFamily="34" charset="0"/>
              </a:rPr>
              <a:t>2</a:t>
            </a:r>
            <a:r>
              <a:rPr lang="en-IN" sz="2800" dirty="0">
                <a:solidFill>
                  <a:schemeClr val="tx2"/>
                </a:solidFill>
                <a:latin typeface="Arial" panose="020B0604020202020204" pitchFamily="34" charset="0"/>
                <a:cs typeface="Arial" panose="020B0604020202020204" pitchFamily="34" charset="0"/>
              </a:rPr>
              <a:t> + 11</a:t>
            </a:r>
            <a:r>
              <a:rPr lang="en-IN" sz="2800" baseline="30000" dirty="0">
                <a:solidFill>
                  <a:schemeClr val="tx2"/>
                </a:solidFill>
                <a:latin typeface="Arial" panose="020B0604020202020204" pitchFamily="34" charset="0"/>
                <a:cs typeface="Arial" panose="020B0604020202020204" pitchFamily="34" charset="0"/>
              </a:rPr>
              <a:t>2</a:t>
            </a:r>
            <a:r>
              <a:rPr lang="en-IN" sz="2800" dirty="0">
                <a:solidFill>
                  <a:schemeClr val="tx2"/>
                </a:solidFill>
                <a:latin typeface="Arial" panose="020B0604020202020204" pitchFamily="34" charset="0"/>
                <a:cs typeface="Arial" panose="020B0604020202020204" pitchFamily="34" charset="0"/>
              </a:rPr>
              <a:t> = 221</a:t>
            </a:r>
          </a:p>
        </p:txBody>
      </p:sp>
      <p:sp>
        <p:nvSpPr>
          <p:cNvPr id="3" name="Rectangle 2"/>
          <p:cNvSpPr/>
          <p:nvPr/>
        </p:nvSpPr>
        <p:spPr>
          <a:xfrm>
            <a:off x="478517" y="3720214"/>
            <a:ext cx="8907529" cy="954107"/>
          </a:xfrm>
          <a:prstGeom prst="rect">
            <a:avLst/>
          </a:prstGeom>
        </p:spPr>
        <p:txBody>
          <a:bodyPr wrap="square">
            <a:spAutoFit/>
          </a:bodyPr>
          <a:lstStyle/>
          <a:p>
            <a:r>
              <a:rPr lang="en-US" sz="2800" b="1" dirty="0">
                <a:solidFill>
                  <a:schemeClr val="tx1"/>
                </a:solidFill>
              </a:rPr>
              <a:t>Step 2 </a:t>
            </a:r>
            <a:r>
              <a:rPr lang="en-US" sz="2800" b="1" dirty="0"/>
              <a:t>Look for a pattern. </a:t>
            </a:r>
            <a:endParaRPr lang="en-US" sz="2800" dirty="0"/>
          </a:p>
          <a:p>
            <a:r>
              <a:rPr lang="en-US" sz="2800" dirty="0">
                <a:solidFill>
                  <a:schemeClr val="tx2"/>
                </a:solidFill>
              </a:rPr>
              <a:t>Notice that all the sums are odd numbers. </a:t>
            </a:r>
            <a:endParaRPr lang="en-IN" sz="2800" dirty="0">
              <a:solidFill>
                <a:schemeClr val="tx2"/>
              </a:solidFill>
            </a:endParaRPr>
          </a:p>
        </p:txBody>
      </p:sp>
      <p:sp>
        <p:nvSpPr>
          <p:cNvPr id="4" name="Rectangle 3"/>
          <p:cNvSpPr/>
          <p:nvPr/>
        </p:nvSpPr>
        <p:spPr>
          <a:xfrm>
            <a:off x="478517" y="4988790"/>
            <a:ext cx="7468696" cy="1384995"/>
          </a:xfrm>
          <a:prstGeom prst="rect">
            <a:avLst/>
          </a:prstGeom>
        </p:spPr>
        <p:txBody>
          <a:bodyPr wrap="square">
            <a:spAutoFit/>
          </a:bodyPr>
          <a:lstStyle/>
          <a:p>
            <a:r>
              <a:rPr lang="en-US" sz="2800" b="1" dirty="0"/>
              <a:t>Step 3 Make a conjecture. </a:t>
            </a:r>
            <a:endParaRPr lang="en-US" sz="2800" dirty="0"/>
          </a:p>
          <a:p>
            <a:r>
              <a:rPr lang="en-US" sz="2800" dirty="0">
                <a:solidFill>
                  <a:schemeClr val="tx2"/>
                </a:solidFill>
              </a:rPr>
              <a:t>The sum of the squares of two consecutive natural numbers is an odd number. </a:t>
            </a:r>
            <a:endParaRPr lang="en-IN" sz="2800" dirty="0">
              <a:solidFill>
                <a:schemeClr val="tx2"/>
              </a:solidFill>
            </a:endParaRPr>
          </a:p>
        </p:txBody>
      </p:sp>
    </p:spTree>
    <p:extLst>
      <p:ext uri="{BB962C8B-B14F-4D97-AF65-F5344CB8AC3E}">
        <p14:creationId xmlns:p14="http://schemas.microsoft.com/office/powerpoint/2010/main" val="3024603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l"/>
            <a:r>
              <a:rPr lang="en-US" sz="2800" dirty="0">
                <a:solidFill>
                  <a:srgbClr val="0070C0"/>
                </a:solidFill>
              </a:rPr>
              <a:t>Example 2</a:t>
            </a:r>
            <a:endParaRPr lang="en-US" sz="2800" dirty="0">
              <a:solidFill>
                <a:srgbClr val="33175A"/>
              </a:solidFill>
            </a:endParaRPr>
          </a:p>
          <a:p>
            <a:r>
              <a:rPr lang="en-US" sz="2800" b="0" dirty="0">
                <a:solidFill>
                  <a:schemeClr val="tx1"/>
                </a:solidFill>
              </a:rPr>
              <a:t>Algebraic Conjectures</a:t>
            </a:r>
          </a:p>
        </p:txBody>
      </p: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10055727" cy="26355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Make a conjecture about the sum of two odd numbers.</a:t>
            </a:r>
          </a:p>
        </p:txBody>
      </p:sp>
      <p:pic>
        <p:nvPicPr>
          <p:cNvPr id="2" name="Picture 2" descr="A picture containing text&#10;&#10;Description automatically generated">
            <a:extLst>
              <a:ext uri="{FF2B5EF4-FFF2-40B4-BE49-F238E27FC236}">
                <a16:creationId xmlns:a16="http://schemas.microsoft.com/office/drawing/2014/main" id="{E2515C1F-5C76-83D6-9196-803781C905EF}"/>
              </a:ext>
            </a:extLst>
          </p:cNvPr>
          <p:cNvPicPr>
            <a:picLocks noChangeAspect="1"/>
          </p:cNvPicPr>
          <p:nvPr/>
        </p:nvPicPr>
        <p:blipFill>
          <a:blip r:embed="rId2"/>
          <a:stretch>
            <a:fillRect/>
          </a:stretch>
        </p:blipFill>
        <p:spPr>
          <a:xfrm>
            <a:off x="0" y="5943600"/>
            <a:ext cx="12192000" cy="1828800"/>
          </a:xfrm>
          <a:prstGeom prst="rect">
            <a:avLst/>
          </a:prstGeom>
        </p:spPr>
      </p:pic>
    </p:spTree>
    <p:extLst>
      <p:ext uri="{BB962C8B-B14F-4D97-AF65-F5344CB8AC3E}">
        <p14:creationId xmlns:p14="http://schemas.microsoft.com/office/powerpoint/2010/main" val="4133459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l"/>
            <a:r>
              <a:rPr lang="en-US" sz="2800" dirty="0">
                <a:solidFill>
                  <a:srgbClr val="0070C0"/>
                </a:solidFill>
              </a:rPr>
              <a:t>Example 2</a:t>
            </a:r>
            <a:endParaRPr lang="en-US" sz="2800" dirty="0">
              <a:solidFill>
                <a:srgbClr val="33175A"/>
              </a:solidFill>
            </a:endParaRPr>
          </a:p>
          <a:p>
            <a:r>
              <a:rPr lang="en-US" sz="2800" b="0" dirty="0">
                <a:solidFill>
                  <a:schemeClr val="tx1"/>
                </a:solidFill>
              </a:rPr>
              <a:t>Algebraic Conjectures</a:t>
            </a:r>
          </a:p>
        </p:txBody>
      </p: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10055727" cy="26355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Make a conjecture about the sum of two odd numbers.</a:t>
            </a:r>
          </a:p>
          <a:p>
            <a:r>
              <a:rPr lang="en-US" sz="2800" dirty="0">
                <a:solidFill>
                  <a:srgbClr val="FF0000"/>
                </a:solidFill>
              </a:rPr>
              <a:t>The sum of two odd numbers is always an </a:t>
            </a:r>
            <a:r>
              <a:rPr lang="en-US" sz="2800" dirty="0">
                <a:solidFill>
                  <a:srgbClr val="FF0000"/>
                </a:solidFill>
                <a:uFill>
                  <a:solidFill>
                    <a:schemeClr val="tx2"/>
                  </a:solidFill>
                </a:uFill>
              </a:rPr>
              <a:t>even</a:t>
            </a:r>
            <a:r>
              <a:rPr lang="en-US" sz="2800" dirty="0">
                <a:solidFill>
                  <a:srgbClr val="FF0000"/>
                </a:solidFill>
              </a:rPr>
              <a:t> number.</a:t>
            </a:r>
            <a:endParaRPr lang="en-US" sz="2800" dirty="0">
              <a:solidFill>
                <a:srgbClr val="FF0000"/>
              </a:solidFill>
              <a:latin typeface="+mj-lt"/>
            </a:endParaRPr>
          </a:p>
        </p:txBody>
      </p:sp>
    </p:spTree>
    <p:extLst>
      <p:ext uri="{BB962C8B-B14F-4D97-AF65-F5344CB8AC3E}">
        <p14:creationId xmlns:p14="http://schemas.microsoft.com/office/powerpoint/2010/main" val="4140507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666470"/>
            <a:ext cx="8805151" cy="352505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Make a conjecture about the relationship between the segments joining opposite vertices of isosceles trapezoids.</a:t>
            </a: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0070C0"/>
                </a:solidFill>
              </a:rPr>
            </a:br>
            <a:r>
              <a:rPr lang="en-US" sz="2800" b="0" dirty="0">
                <a:solidFill>
                  <a:schemeClr val="tx1"/>
                </a:solidFill>
              </a:rPr>
              <a:t>Geometric Conjectures</a:t>
            </a:r>
          </a:p>
        </p:txBody>
      </p:sp>
      <p:pic>
        <p:nvPicPr>
          <p:cNvPr id="2" name="Picture 2" descr="A picture containing text&#10;&#10;Description automatically generated">
            <a:extLst>
              <a:ext uri="{FF2B5EF4-FFF2-40B4-BE49-F238E27FC236}">
                <a16:creationId xmlns:a16="http://schemas.microsoft.com/office/drawing/2014/main" id="{DCDECC22-8153-367F-4F85-BE18A00DF635}"/>
              </a:ext>
            </a:extLst>
          </p:cNvPr>
          <p:cNvPicPr>
            <a:picLocks noChangeAspect="1"/>
          </p:cNvPicPr>
          <p:nvPr/>
        </p:nvPicPr>
        <p:blipFill>
          <a:blip r:embed="rId2"/>
          <a:stretch>
            <a:fillRect/>
          </a:stretch>
        </p:blipFill>
        <p:spPr>
          <a:xfrm>
            <a:off x="0" y="5943600"/>
            <a:ext cx="12192000" cy="1828800"/>
          </a:xfrm>
          <a:prstGeom prst="rect">
            <a:avLst/>
          </a:prstGeom>
        </p:spPr>
      </p:pic>
    </p:spTree>
    <p:extLst>
      <p:ext uri="{BB962C8B-B14F-4D97-AF65-F5344CB8AC3E}">
        <p14:creationId xmlns:p14="http://schemas.microsoft.com/office/powerpoint/2010/main" val="618950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666471"/>
            <a:ext cx="10795315" cy="1603672"/>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Step 1 Draw several examples.</a:t>
            </a:r>
          </a:p>
          <a:p>
            <a:r>
              <a:rPr lang="en-US" sz="2800" dirty="0"/>
              <a:t>An isosceles trapezoid is a trapezoid with two opposite congruent legs.</a:t>
            </a: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0070C0"/>
                </a:solidFill>
              </a:rPr>
            </a:br>
            <a:r>
              <a:rPr lang="en-US" sz="2800" b="0" dirty="0">
                <a:solidFill>
                  <a:schemeClr val="tx1"/>
                </a:solidFill>
              </a:rPr>
              <a:t>Geometric Conjectures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9335" y="3428999"/>
            <a:ext cx="6886575" cy="1238250"/>
          </a:xfrm>
          <a:prstGeom prst="rect">
            <a:avLst/>
          </a:prstGeom>
        </p:spPr>
      </p:pic>
    </p:spTree>
    <p:extLst>
      <p:ext uri="{BB962C8B-B14F-4D97-AF65-F5344CB8AC3E}">
        <p14:creationId xmlns:p14="http://schemas.microsoft.com/office/powerpoint/2010/main" val="976965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83F3EB91-17DF-D044-83E2-63ED6DCD3089}"/>
              </a:ext>
            </a:extLst>
          </p:cNvPr>
          <p:cNvSpPr txBox="1">
            <a:spLocks/>
          </p:cNvSpPr>
          <p:nvPr/>
        </p:nvSpPr>
        <p:spPr>
          <a:xfrm>
            <a:off x="459873" y="1666470"/>
            <a:ext cx="10795315" cy="352505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Step 2 Look for a pattern.</a:t>
            </a:r>
          </a:p>
          <a:p>
            <a:pPr defTabSz="179388"/>
            <a:r>
              <a:rPr lang="en-US" sz="2800" dirty="0"/>
              <a:t>Notice that the segments joining opposite vertices of each isosceles trapezoid appear to have the same measure. Use a ruler or compass to confirm this.</a:t>
            </a:r>
          </a:p>
          <a:p>
            <a:r>
              <a:rPr lang="en-US" sz="2800" b="1" dirty="0">
                <a:solidFill>
                  <a:schemeClr val="tx1"/>
                </a:solidFill>
              </a:rPr>
              <a:t>Step 3 Make a conjecture.</a:t>
            </a:r>
          </a:p>
          <a:p>
            <a:r>
              <a:rPr lang="en-US" sz="2800" dirty="0"/>
              <a:t>The segments joining opposite vertices of an isosceles trapezoid are congruent.</a:t>
            </a:r>
          </a:p>
        </p:txBody>
      </p: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0070C0"/>
                </a:solidFill>
              </a:rPr>
            </a:br>
            <a:r>
              <a:rPr lang="en-US" sz="2800" b="0" dirty="0">
                <a:solidFill>
                  <a:schemeClr val="tx1"/>
                </a:solidFill>
              </a:rPr>
              <a:t>Geometric Conjectures</a:t>
            </a:r>
          </a:p>
        </p:txBody>
      </p:sp>
    </p:spTree>
    <p:extLst>
      <p:ext uri="{BB962C8B-B14F-4D97-AF65-F5344CB8AC3E}">
        <p14:creationId xmlns:p14="http://schemas.microsoft.com/office/powerpoint/2010/main" val="480307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0070C0"/>
                </a:solidFill>
              </a:rPr>
            </a:br>
            <a:r>
              <a:rPr lang="en-US" sz="2800" b="0" dirty="0">
                <a:solidFill>
                  <a:schemeClr val="tx1"/>
                </a:solidFill>
              </a:rPr>
              <a:t>Geometric Conjectures</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10875998" cy="236820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Make a conjecture about the relationship between </a:t>
                </a:r>
                <a:r>
                  <a:rPr lang="en-US" sz="2800" i="1" dirty="0"/>
                  <a:t>AD</a:t>
                </a:r>
                <a:r>
                  <a:rPr lang="en-US" sz="2800" dirty="0"/>
                  <a:t> and </a:t>
                </a:r>
                <a:r>
                  <a:rPr lang="en-US" sz="2800" i="1" dirty="0"/>
                  <a:t>AB</a:t>
                </a:r>
                <a:r>
                  <a:rPr lang="en-US" sz="2800" dirty="0"/>
                  <a:t>, if </a:t>
                </a:r>
                <a:r>
                  <a:rPr lang="en-US" sz="2800" i="1" dirty="0"/>
                  <a:t>C</a:t>
                </a:r>
                <a:r>
                  <a:rPr lang="en-US" sz="2800" dirty="0"/>
                  <a:t> is the midpoint of </a:t>
                </a:r>
                <a14:m>
                  <m:oMath xmlns:m="http://schemas.openxmlformats.org/officeDocument/2006/math">
                    <m:acc>
                      <m:accPr>
                        <m:chr m:val="̅"/>
                        <m:ctrlPr>
                          <a:rPr lang="en-US" sz="2800" i="1" smtClean="0">
                            <a:latin typeface="Cambria Math" panose="02040503050406030204" pitchFamily="18" charset="0"/>
                          </a:rPr>
                        </m:ctrlPr>
                      </m:accPr>
                      <m:e>
                        <m:r>
                          <a:rPr lang="en-US" sz="2800" b="0" i="1" smtClean="0">
                            <a:latin typeface="Cambria Math" panose="02040503050406030204" pitchFamily="18" charset="0"/>
                          </a:rPr>
                          <m:t>𝐴𝐵</m:t>
                        </m:r>
                      </m:e>
                    </m:acc>
                  </m:oMath>
                </a14:m>
                <a:r>
                  <a:rPr lang="en-US" sz="2800" dirty="0"/>
                  <a:t> and D is the midpoint of </a:t>
                </a:r>
                <a14:m>
                  <m:oMath xmlns:m="http://schemas.openxmlformats.org/officeDocument/2006/math">
                    <m:acc>
                      <m:accPr>
                        <m:chr m:val="̅"/>
                        <m:ctrlPr>
                          <a:rPr lang="en-US" sz="2800" i="1">
                            <a:latin typeface="Cambria Math" panose="02040503050406030204" pitchFamily="18" charset="0"/>
                          </a:rPr>
                        </m:ctrlPr>
                      </m:accPr>
                      <m:e>
                        <m:r>
                          <a:rPr lang="en-US" sz="2800" i="1">
                            <a:latin typeface="Cambria Math" panose="02040503050406030204" pitchFamily="18" charset="0"/>
                          </a:rPr>
                          <m:t>𝐴</m:t>
                        </m:r>
                        <m:r>
                          <a:rPr lang="en-US" sz="2800" b="0" i="1" smtClean="0">
                            <a:latin typeface="Cambria Math" panose="02040503050406030204" pitchFamily="18" charset="0"/>
                          </a:rPr>
                          <m:t>𝐶</m:t>
                        </m:r>
                      </m:e>
                    </m:acc>
                  </m:oMath>
                </a14:m>
                <a:r>
                  <a:rPr lang="en-US" sz="2800" dirty="0"/>
                  <a:t>.</a:t>
                </a:r>
              </a:p>
            </p:txBody>
          </p:sp>
        </mc:Choice>
        <mc:Fallback xmlns="">
          <p:sp>
            <p:nvSpPr>
              <p:cNvPr id="5"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3" y="1707845"/>
                <a:ext cx="10875998" cy="2368209"/>
              </a:xfrm>
              <a:prstGeom prst="rect">
                <a:avLst/>
              </a:prstGeom>
              <a:blipFill>
                <a:blip r:embed="rId2"/>
                <a:stretch>
                  <a:fillRect l="-1120" t="-2571"/>
                </a:stretch>
              </a:blipFill>
            </p:spPr>
            <p:txBody>
              <a:bodyPr/>
              <a:lstStyle/>
              <a:p>
                <a:r>
                  <a:rPr lang="en-US">
                    <a:noFill/>
                  </a:rPr>
                  <a:t> </a:t>
                </a:r>
              </a:p>
            </p:txBody>
          </p:sp>
        </mc:Fallback>
      </mc:AlternateContent>
      <p:pic>
        <p:nvPicPr>
          <p:cNvPr id="2" name="Picture 2" descr="A picture containing text&#10;&#10;Description automatically generated">
            <a:extLst>
              <a:ext uri="{FF2B5EF4-FFF2-40B4-BE49-F238E27FC236}">
                <a16:creationId xmlns:a16="http://schemas.microsoft.com/office/drawing/2014/main" id="{83EFA4DA-93DD-7986-BB32-319C577FC72D}"/>
              </a:ext>
            </a:extLst>
          </p:cNvPr>
          <p:cNvPicPr>
            <a:picLocks noChangeAspect="1"/>
          </p:cNvPicPr>
          <p:nvPr/>
        </p:nvPicPr>
        <p:blipFill>
          <a:blip r:embed="rId3"/>
          <a:stretch>
            <a:fillRect/>
          </a:stretch>
        </p:blipFill>
        <p:spPr>
          <a:xfrm>
            <a:off x="0" y="5943600"/>
            <a:ext cx="12192000" cy="1828800"/>
          </a:xfrm>
          <a:prstGeom prst="rect">
            <a:avLst/>
          </a:prstGeom>
        </p:spPr>
      </p:pic>
    </p:spTree>
    <p:extLst>
      <p:ext uri="{BB962C8B-B14F-4D97-AF65-F5344CB8AC3E}">
        <p14:creationId xmlns:p14="http://schemas.microsoft.com/office/powerpoint/2010/main" val="680658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3</a:t>
            </a:r>
            <a:br>
              <a:rPr lang="en-US" sz="2800" dirty="0">
                <a:solidFill>
                  <a:srgbClr val="0070C0"/>
                </a:solidFill>
              </a:rPr>
            </a:br>
            <a:r>
              <a:rPr lang="en-US" sz="2800" b="0" dirty="0">
                <a:solidFill>
                  <a:schemeClr val="tx1"/>
                </a:solidFill>
              </a:rPr>
              <a:t>Geometric Conjectures</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83F3EB91-17DF-D044-83E2-63ED6DCD3089}"/>
                  </a:ext>
                </a:extLst>
              </p:cNvPr>
              <p:cNvSpPr txBox="1">
                <a:spLocks/>
              </p:cNvSpPr>
              <p:nvPr/>
            </p:nvSpPr>
            <p:spPr>
              <a:xfrm>
                <a:off x="459873" y="1707845"/>
                <a:ext cx="10875998" cy="2321714"/>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Make a conjecture about the relationship between </a:t>
                </a:r>
                <a:r>
                  <a:rPr lang="en-US" sz="2800" i="1" dirty="0"/>
                  <a:t>AD</a:t>
                </a:r>
                <a:r>
                  <a:rPr lang="en-US" sz="2800" dirty="0"/>
                  <a:t> and </a:t>
                </a:r>
                <a:r>
                  <a:rPr lang="en-US" sz="2800" i="1" dirty="0"/>
                  <a:t>AB</a:t>
                </a:r>
                <a:r>
                  <a:rPr lang="en-US" sz="2800" dirty="0"/>
                  <a:t>, if </a:t>
                </a:r>
                <a:r>
                  <a:rPr lang="en-US" sz="2800" i="1" dirty="0"/>
                  <a:t>C</a:t>
                </a:r>
                <a:r>
                  <a:rPr lang="en-US" sz="2800" dirty="0"/>
                  <a:t> is the midpoint of </a:t>
                </a:r>
                <a14:m>
                  <m:oMath xmlns:m="http://schemas.openxmlformats.org/officeDocument/2006/math">
                    <m:acc>
                      <m:accPr>
                        <m:chr m:val="̅"/>
                        <m:ctrlPr>
                          <a:rPr lang="en-US" sz="2800" i="1" smtClean="0">
                            <a:latin typeface="Cambria Math" panose="02040503050406030204" pitchFamily="18" charset="0"/>
                          </a:rPr>
                        </m:ctrlPr>
                      </m:accPr>
                      <m:e>
                        <m:r>
                          <a:rPr lang="en-US" sz="2800" b="0" i="1" smtClean="0">
                            <a:latin typeface="Cambria Math" panose="02040503050406030204" pitchFamily="18" charset="0"/>
                          </a:rPr>
                          <m:t>𝐴𝐵</m:t>
                        </m:r>
                      </m:e>
                    </m:acc>
                  </m:oMath>
                </a14:m>
                <a:r>
                  <a:rPr lang="en-US" sz="2800" dirty="0"/>
                  <a:t> and D is the midpoint of </a:t>
                </a:r>
                <a14:m>
                  <m:oMath xmlns:m="http://schemas.openxmlformats.org/officeDocument/2006/math">
                    <m:acc>
                      <m:accPr>
                        <m:chr m:val="̅"/>
                        <m:ctrlPr>
                          <a:rPr lang="en-US" sz="2800" i="1">
                            <a:latin typeface="Cambria Math" panose="02040503050406030204" pitchFamily="18" charset="0"/>
                          </a:rPr>
                        </m:ctrlPr>
                      </m:accPr>
                      <m:e>
                        <m:r>
                          <a:rPr lang="en-US" sz="2800" i="1">
                            <a:latin typeface="Cambria Math" panose="02040503050406030204" pitchFamily="18" charset="0"/>
                          </a:rPr>
                          <m:t>𝐴</m:t>
                        </m:r>
                        <m:r>
                          <a:rPr lang="en-US" sz="2800" b="0" i="1" smtClean="0">
                            <a:latin typeface="Cambria Math" panose="02040503050406030204" pitchFamily="18" charset="0"/>
                          </a:rPr>
                          <m:t>𝐶</m:t>
                        </m:r>
                      </m:e>
                    </m:acc>
                  </m:oMath>
                </a14:m>
                <a:r>
                  <a:rPr lang="en-US" sz="2800" dirty="0"/>
                  <a:t>.</a:t>
                </a:r>
              </a:p>
              <a:p>
                <a:r>
                  <a:rPr lang="en-IN" sz="2800" i="1" dirty="0">
                    <a:solidFill>
                      <a:srgbClr val="FF0000"/>
                    </a:solidFill>
                  </a:rPr>
                  <a:t>AD </a:t>
                </a:r>
                <a:r>
                  <a:rPr lang="en-IN" sz="2800" dirty="0">
                    <a:solidFill>
                      <a:srgbClr val="FF0000"/>
                    </a:solidFill>
                  </a:rPr>
                  <a:t>is </a:t>
                </a:r>
                <a:r>
                  <a:rPr lang="en-IN" sz="2800" dirty="0">
                    <a:solidFill>
                      <a:srgbClr val="FF0000"/>
                    </a:solidFill>
                    <a:uFill>
                      <a:solidFill>
                        <a:schemeClr val="tx2"/>
                      </a:solidFill>
                    </a:uFill>
                  </a:rPr>
                  <a:t>one fourth</a:t>
                </a:r>
                <a:r>
                  <a:rPr lang="en-IN" sz="2800" dirty="0">
                    <a:solidFill>
                      <a:srgbClr val="FF0000"/>
                    </a:solidFill>
                  </a:rPr>
                  <a:t> of </a:t>
                </a:r>
                <a:r>
                  <a:rPr lang="en-IN" sz="2800" i="1" dirty="0">
                    <a:solidFill>
                      <a:srgbClr val="FF0000"/>
                    </a:solidFill>
                  </a:rPr>
                  <a:t>AB</a:t>
                </a:r>
                <a:r>
                  <a:rPr lang="en-IN" sz="2800" dirty="0">
                    <a:solidFill>
                      <a:srgbClr val="FF0000"/>
                    </a:solidFill>
                  </a:rPr>
                  <a:t>. </a:t>
                </a:r>
                <a:endParaRPr lang="en-US" sz="2800" dirty="0">
                  <a:solidFill>
                    <a:srgbClr val="FF0000"/>
                  </a:solidFill>
                  <a:latin typeface="+mj-lt"/>
                </a:endParaRPr>
              </a:p>
            </p:txBody>
          </p:sp>
        </mc:Choice>
        <mc:Fallback xmlns="">
          <p:sp>
            <p:nvSpPr>
              <p:cNvPr id="5"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3" y="1707845"/>
                <a:ext cx="10875998" cy="2321714"/>
              </a:xfrm>
              <a:prstGeom prst="rect">
                <a:avLst/>
              </a:prstGeom>
              <a:blipFill>
                <a:blip r:embed="rId3"/>
                <a:stretch>
                  <a:fillRect l="-1120" t="-2625"/>
                </a:stretch>
              </a:blipFill>
            </p:spPr>
            <p:txBody>
              <a:bodyPr/>
              <a:lstStyle/>
              <a:p>
                <a:r>
                  <a:rPr lang="en-US">
                    <a:noFill/>
                  </a:rPr>
                  <a:t> </a:t>
                </a:r>
              </a:p>
            </p:txBody>
          </p:sp>
        </mc:Fallback>
      </mc:AlternateContent>
    </p:spTree>
    <p:extLst>
      <p:ext uri="{BB962C8B-B14F-4D97-AF65-F5344CB8AC3E}">
        <p14:creationId xmlns:p14="http://schemas.microsoft.com/office/powerpoint/2010/main" val="296093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0070C0"/>
                </a:solidFill>
              </a:rPr>
            </a:br>
            <a:r>
              <a:rPr lang="en-US" sz="2800" b="0" dirty="0">
                <a:solidFill>
                  <a:schemeClr val="tx1"/>
                </a:solidFill>
              </a:rPr>
              <a:t>Make Conjectures from Data</a:t>
            </a:r>
          </a:p>
        </p:txBody>
      </p:sp>
      <p:sp>
        <p:nvSpPr>
          <p:cNvPr id="6" name="Content Placeholder 2">
            <a:extLst>
              <a:ext uri="{FF2B5EF4-FFF2-40B4-BE49-F238E27FC236}">
                <a16:creationId xmlns:a16="http://schemas.microsoft.com/office/drawing/2014/main" id="{83F3EB91-17DF-D044-83E2-63ED6DCD3089}"/>
              </a:ext>
            </a:extLst>
          </p:cNvPr>
          <p:cNvSpPr txBox="1">
            <a:spLocks/>
          </p:cNvSpPr>
          <p:nvPr/>
        </p:nvSpPr>
        <p:spPr>
          <a:xfrm>
            <a:off x="459872" y="1666470"/>
            <a:ext cx="6129187" cy="352505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GAS PRICES</a:t>
            </a:r>
            <a:r>
              <a:rPr lang="en-US" sz="2800" b="1" dirty="0"/>
              <a:t> The table shows the average price of gasoline in the United States for the years 2010 through 2018. Make a conjecture about the price of gas in 2019. Explain how this conjecture is supported by the data given.</a:t>
            </a:r>
          </a:p>
        </p:txBody>
      </p:sp>
      <p:graphicFrame>
        <p:nvGraphicFramePr>
          <p:cNvPr id="8" name="Table 7"/>
          <p:cNvGraphicFramePr>
            <a:graphicFrameLocks noGrp="1"/>
          </p:cNvGraphicFramePr>
          <p:nvPr>
            <p:extLst>
              <p:ext uri="{D42A27DB-BD31-4B8C-83A1-F6EECF244321}">
                <p14:modId xmlns:p14="http://schemas.microsoft.com/office/powerpoint/2010/main" val="4259642415"/>
              </p:ext>
            </p:extLst>
          </p:nvPr>
        </p:nvGraphicFramePr>
        <p:xfrm>
          <a:off x="6739650" y="1681895"/>
          <a:ext cx="5302533" cy="4572000"/>
        </p:xfrm>
        <a:graphic>
          <a:graphicData uri="http://schemas.openxmlformats.org/drawingml/2006/table">
            <a:tbl>
              <a:tblPr firstRow="1" bandRow="1">
                <a:tableStyleId>{5C22544A-7EE6-4342-B048-85BDC9FD1C3A}</a:tableStyleId>
              </a:tblPr>
              <a:tblGrid>
                <a:gridCol w="1179984">
                  <a:extLst>
                    <a:ext uri="{9D8B030D-6E8A-4147-A177-3AD203B41FA5}">
                      <a16:colId xmlns:a16="http://schemas.microsoft.com/office/drawing/2014/main" val="3856225609"/>
                    </a:ext>
                  </a:extLst>
                </a:gridCol>
                <a:gridCol w="4122549">
                  <a:extLst>
                    <a:ext uri="{9D8B030D-6E8A-4147-A177-3AD203B41FA5}">
                      <a16:colId xmlns:a16="http://schemas.microsoft.com/office/drawing/2014/main" val="2828376852"/>
                    </a:ext>
                  </a:extLst>
                </a:gridCol>
              </a:tblGrid>
              <a:tr h="370840">
                <a:tc>
                  <a:txBody>
                    <a:bodyPr/>
                    <a:lstStyle/>
                    <a:p>
                      <a:pPr algn="ctr"/>
                      <a:r>
                        <a:rPr lang="en-IN" sz="2400" b="0" i="0" u="none" strike="noStrike" kern="1200" baseline="0" dirty="0">
                          <a:solidFill>
                            <a:sysClr val="windowText" lastClr="000000"/>
                          </a:solidFill>
                          <a:latin typeface="+mn-lt"/>
                          <a:ea typeface="+mn-ea"/>
                          <a:cs typeface="+mn-cs"/>
                        </a:rPr>
                        <a:t> </a:t>
                      </a:r>
                      <a:r>
                        <a:rPr lang="en-IN" sz="2400" b="1" i="0" u="none" strike="noStrike" kern="1200" baseline="0" dirty="0">
                          <a:solidFill>
                            <a:sysClr val="windowText" lastClr="000000"/>
                          </a:solidFill>
                          <a:latin typeface="+mn-lt"/>
                          <a:ea typeface="+mn-ea"/>
                          <a:cs typeface="+mn-cs"/>
                        </a:rPr>
                        <a:t>Year</a:t>
                      </a:r>
                      <a:endParaRPr lang="en-IN" sz="24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b="1" i="0" u="none" strike="noStrike" kern="1200" baseline="0" dirty="0">
                          <a:solidFill>
                            <a:sysClr val="windowText" lastClr="000000"/>
                          </a:solidFill>
                          <a:latin typeface="+mn-lt"/>
                          <a:ea typeface="+mn-ea"/>
                          <a:cs typeface="+mn-cs"/>
                        </a:rPr>
                        <a:t>Price (dollars per gallon)</a:t>
                      </a:r>
                      <a:endParaRPr lang="en-IN" sz="24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1553065"/>
                  </a:ext>
                </a:extLst>
              </a:tr>
              <a:tr h="370840">
                <a:tc>
                  <a:txBody>
                    <a:bodyPr/>
                    <a:lstStyle/>
                    <a:p>
                      <a:pPr algn="ctr"/>
                      <a:r>
                        <a:rPr lang="en-IN" sz="2400" dirty="0">
                          <a:solidFill>
                            <a:schemeClr val="tx2"/>
                          </a:solidFill>
                        </a:rPr>
                        <a:t>2010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b="0" i="0" u="none" strike="noStrike" kern="1200" baseline="0" dirty="0">
                          <a:solidFill>
                            <a:schemeClr val="tx2"/>
                          </a:solidFill>
                          <a:latin typeface="+mn-lt"/>
                          <a:ea typeface="+mn-ea"/>
                          <a:cs typeface="+mn-cs"/>
                        </a:rPr>
                        <a:t>2.84</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269114"/>
                  </a:ext>
                </a:extLst>
              </a:tr>
              <a:tr h="370840">
                <a:tc>
                  <a:txBody>
                    <a:bodyPr/>
                    <a:lstStyle/>
                    <a:p>
                      <a:pPr algn="ctr"/>
                      <a:r>
                        <a:rPr lang="en-IN" sz="2400" dirty="0">
                          <a:solidFill>
                            <a:schemeClr val="tx2"/>
                          </a:solidFill>
                        </a:rPr>
                        <a:t>2011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3.58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0403357"/>
                  </a:ext>
                </a:extLst>
              </a:tr>
              <a:tr h="370840">
                <a:tc>
                  <a:txBody>
                    <a:bodyPr/>
                    <a:lstStyle/>
                    <a:p>
                      <a:pPr algn="ctr"/>
                      <a:r>
                        <a:rPr lang="en-IN" sz="2400" dirty="0">
                          <a:solidFill>
                            <a:schemeClr val="tx2"/>
                          </a:solidFill>
                        </a:rPr>
                        <a:t>2012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3.68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7042892"/>
                  </a:ext>
                </a:extLst>
              </a:tr>
              <a:tr h="370840">
                <a:tc>
                  <a:txBody>
                    <a:bodyPr/>
                    <a:lstStyle/>
                    <a:p>
                      <a:pPr algn="ctr"/>
                      <a:r>
                        <a:rPr lang="en-IN" sz="2400" dirty="0">
                          <a:solidFill>
                            <a:schemeClr val="tx2"/>
                          </a:solidFill>
                        </a:rPr>
                        <a:t>2013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3.58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7851467"/>
                  </a:ext>
                </a:extLst>
              </a:tr>
              <a:tr h="370840">
                <a:tc>
                  <a:txBody>
                    <a:bodyPr/>
                    <a:lstStyle/>
                    <a:p>
                      <a:pPr algn="ctr"/>
                      <a:r>
                        <a:rPr lang="en-IN" sz="2400" dirty="0">
                          <a:solidFill>
                            <a:schemeClr val="tx2"/>
                          </a:solidFill>
                        </a:rPr>
                        <a:t>2014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3.44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4037273"/>
                  </a:ext>
                </a:extLst>
              </a:tr>
              <a:tr h="370840">
                <a:tc>
                  <a:txBody>
                    <a:bodyPr/>
                    <a:lstStyle/>
                    <a:p>
                      <a:pPr algn="ctr"/>
                      <a:r>
                        <a:rPr lang="en-IN" sz="2400" dirty="0">
                          <a:solidFill>
                            <a:schemeClr val="tx2"/>
                          </a:solidFill>
                        </a:rPr>
                        <a:t>2015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2.43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892195"/>
                  </a:ext>
                </a:extLst>
              </a:tr>
              <a:tr h="259080">
                <a:tc>
                  <a:txBody>
                    <a:bodyPr/>
                    <a:lstStyle/>
                    <a:p>
                      <a:pPr algn="ctr"/>
                      <a:r>
                        <a:rPr lang="en-IN" sz="2400" dirty="0">
                          <a:solidFill>
                            <a:schemeClr val="tx2"/>
                          </a:solidFill>
                        </a:rPr>
                        <a:t>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2.14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3558772"/>
                  </a:ext>
                </a:extLst>
              </a:tr>
              <a:tr h="259080">
                <a:tc>
                  <a:txBody>
                    <a:bodyPr/>
                    <a:lstStyle/>
                    <a:p>
                      <a:pPr algn="ctr"/>
                      <a:r>
                        <a:rPr lang="en-IN" sz="2400" dirty="0">
                          <a:solidFill>
                            <a:schemeClr val="tx2"/>
                          </a:solidFill>
                        </a:rPr>
                        <a:t>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2.42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2233032"/>
                  </a:ext>
                </a:extLst>
              </a:tr>
              <a:tr h="259080">
                <a:tc>
                  <a:txBody>
                    <a:bodyPr/>
                    <a:lstStyle/>
                    <a:p>
                      <a:pPr algn="ctr"/>
                      <a:r>
                        <a:rPr lang="en-IN" sz="2400" dirty="0">
                          <a:solidFill>
                            <a:schemeClr val="tx2"/>
                          </a:solidFill>
                        </a:rPr>
                        <a:t>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2.84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2138657"/>
                  </a:ext>
                </a:extLst>
              </a:tr>
            </a:tbl>
          </a:graphicData>
        </a:graphic>
      </p:graphicFrame>
      <p:pic>
        <p:nvPicPr>
          <p:cNvPr id="2" name="Picture 2" descr="A picture containing text&#10;&#10;Description automatically generated">
            <a:extLst>
              <a:ext uri="{FF2B5EF4-FFF2-40B4-BE49-F238E27FC236}">
                <a16:creationId xmlns:a16="http://schemas.microsoft.com/office/drawing/2014/main" id="{38F9BBC6-A5E2-BD8B-F4A6-F80E84B68E43}"/>
              </a:ext>
            </a:extLst>
          </p:cNvPr>
          <p:cNvPicPr>
            <a:picLocks noChangeAspect="1"/>
          </p:cNvPicPr>
          <p:nvPr/>
        </p:nvPicPr>
        <p:blipFill>
          <a:blip r:embed="rId2"/>
          <a:stretch>
            <a:fillRect/>
          </a:stretch>
        </p:blipFill>
        <p:spPr>
          <a:xfrm>
            <a:off x="0" y="5943600"/>
            <a:ext cx="12192000" cy="1828800"/>
          </a:xfrm>
          <a:prstGeom prst="rect">
            <a:avLst/>
          </a:prstGeom>
        </p:spPr>
      </p:pic>
    </p:spTree>
    <p:extLst>
      <p:ext uri="{BB962C8B-B14F-4D97-AF65-F5344CB8AC3E}">
        <p14:creationId xmlns:p14="http://schemas.microsoft.com/office/powerpoint/2010/main" val="3790824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0070C0"/>
                </a:solidFill>
              </a:rPr>
            </a:br>
            <a:r>
              <a:rPr lang="en-US" sz="2800" b="0" dirty="0">
                <a:solidFill>
                  <a:schemeClr val="tx1"/>
                </a:solidFill>
              </a:rPr>
              <a:t>Make Conjectures from Data</a:t>
            </a:r>
          </a:p>
        </p:txBody>
      </p:sp>
      <p:sp>
        <p:nvSpPr>
          <p:cNvPr id="6" name="Content Placeholder 2">
            <a:extLst>
              <a:ext uri="{FF2B5EF4-FFF2-40B4-BE49-F238E27FC236}">
                <a16:creationId xmlns:a16="http://schemas.microsoft.com/office/drawing/2014/main" id="{83F3EB91-17DF-D044-83E2-63ED6DCD3089}"/>
              </a:ext>
            </a:extLst>
          </p:cNvPr>
          <p:cNvSpPr txBox="1">
            <a:spLocks/>
          </p:cNvSpPr>
          <p:nvPr/>
        </p:nvSpPr>
        <p:spPr>
          <a:xfrm>
            <a:off x="459872" y="1666469"/>
            <a:ext cx="6126480" cy="386755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Look for patterns in the data. </a:t>
            </a:r>
          </a:p>
          <a:p>
            <a:r>
              <a:rPr lang="en-US" sz="2800" dirty="0"/>
              <a:t>The price of gasoline increased from 2010 to 2012. From 2012 to 2016, the price of gas decreased, at first at a steady rate, and then more dramatically. Beginning in 2017, the price of gas began to increase at a steady rate.</a:t>
            </a:r>
          </a:p>
        </p:txBody>
      </p:sp>
      <p:graphicFrame>
        <p:nvGraphicFramePr>
          <p:cNvPr id="5" name="Table 4">
            <a:extLst>
              <a:ext uri="{FF2B5EF4-FFF2-40B4-BE49-F238E27FC236}">
                <a16:creationId xmlns:a16="http://schemas.microsoft.com/office/drawing/2014/main" id="{2D3B1CE3-CA6A-48B7-8A4C-C637E1CB4732}"/>
              </a:ext>
            </a:extLst>
          </p:cNvPr>
          <p:cNvGraphicFramePr>
            <a:graphicFrameLocks noGrp="1"/>
          </p:cNvGraphicFramePr>
          <p:nvPr>
            <p:extLst>
              <p:ext uri="{D42A27DB-BD31-4B8C-83A1-F6EECF244321}">
                <p14:modId xmlns:p14="http://schemas.microsoft.com/office/powerpoint/2010/main" val="3806557834"/>
              </p:ext>
            </p:extLst>
          </p:nvPr>
        </p:nvGraphicFramePr>
        <p:xfrm>
          <a:off x="6739650" y="1681895"/>
          <a:ext cx="5302533" cy="4572000"/>
        </p:xfrm>
        <a:graphic>
          <a:graphicData uri="http://schemas.openxmlformats.org/drawingml/2006/table">
            <a:tbl>
              <a:tblPr firstRow="1" bandRow="1">
                <a:tableStyleId>{5C22544A-7EE6-4342-B048-85BDC9FD1C3A}</a:tableStyleId>
              </a:tblPr>
              <a:tblGrid>
                <a:gridCol w="1179984">
                  <a:extLst>
                    <a:ext uri="{9D8B030D-6E8A-4147-A177-3AD203B41FA5}">
                      <a16:colId xmlns:a16="http://schemas.microsoft.com/office/drawing/2014/main" val="3856225609"/>
                    </a:ext>
                  </a:extLst>
                </a:gridCol>
                <a:gridCol w="4122549">
                  <a:extLst>
                    <a:ext uri="{9D8B030D-6E8A-4147-A177-3AD203B41FA5}">
                      <a16:colId xmlns:a16="http://schemas.microsoft.com/office/drawing/2014/main" val="2828376852"/>
                    </a:ext>
                  </a:extLst>
                </a:gridCol>
              </a:tblGrid>
              <a:tr h="370840">
                <a:tc>
                  <a:txBody>
                    <a:bodyPr/>
                    <a:lstStyle/>
                    <a:p>
                      <a:pPr algn="ctr"/>
                      <a:r>
                        <a:rPr lang="en-IN" sz="2400" b="0" i="0" u="none" strike="noStrike" kern="1200" baseline="0" dirty="0">
                          <a:solidFill>
                            <a:sysClr val="windowText" lastClr="000000"/>
                          </a:solidFill>
                          <a:latin typeface="+mn-lt"/>
                          <a:ea typeface="+mn-ea"/>
                          <a:cs typeface="+mn-cs"/>
                        </a:rPr>
                        <a:t> </a:t>
                      </a:r>
                      <a:r>
                        <a:rPr lang="en-IN" sz="2400" b="1" i="0" u="none" strike="noStrike" kern="1200" baseline="0" dirty="0">
                          <a:solidFill>
                            <a:sysClr val="windowText" lastClr="000000"/>
                          </a:solidFill>
                          <a:latin typeface="+mn-lt"/>
                          <a:ea typeface="+mn-ea"/>
                          <a:cs typeface="+mn-cs"/>
                        </a:rPr>
                        <a:t>Year</a:t>
                      </a:r>
                      <a:endParaRPr lang="en-IN" sz="24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b="1" i="0" u="none" strike="noStrike" kern="1200" baseline="0" dirty="0">
                          <a:solidFill>
                            <a:sysClr val="windowText" lastClr="000000"/>
                          </a:solidFill>
                          <a:latin typeface="+mn-lt"/>
                          <a:ea typeface="+mn-ea"/>
                          <a:cs typeface="+mn-cs"/>
                        </a:rPr>
                        <a:t>Price (dollars per gallon)</a:t>
                      </a:r>
                      <a:endParaRPr lang="en-IN" sz="24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1553065"/>
                  </a:ext>
                </a:extLst>
              </a:tr>
              <a:tr h="370840">
                <a:tc>
                  <a:txBody>
                    <a:bodyPr/>
                    <a:lstStyle/>
                    <a:p>
                      <a:pPr algn="ctr"/>
                      <a:r>
                        <a:rPr lang="en-IN" sz="2400" dirty="0">
                          <a:solidFill>
                            <a:schemeClr val="tx2"/>
                          </a:solidFill>
                        </a:rPr>
                        <a:t>2010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b="0" i="0" u="none" strike="noStrike" kern="1200" baseline="0" dirty="0">
                          <a:solidFill>
                            <a:schemeClr val="tx2"/>
                          </a:solidFill>
                          <a:latin typeface="+mn-lt"/>
                          <a:ea typeface="+mn-ea"/>
                          <a:cs typeface="+mn-cs"/>
                        </a:rPr>
                        <a:t>2.84</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269114"/>
                  </a:ext>
                </a:extLst>
              </a:tr>
              <a:tr h="370840">
                <a:tc>
                  <a:txBody>
                    <a:bodyPr/>
                    <a:lstStyle/>
                    <a:p>
                      <a:pPr algn="ctr"/>
                      <a:r>
                        <a:rPr lang="en-IN" sz="2400" dirty="0">
                          <a:solidFill>
                            <a:schemeClr val="tx2"/>
                          </a:solidFill>
                        </a:rPr>
                        <a:t>2011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3.58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0403357"/>
                  </a:ext>
                </a:extLst>
              </a:tr>
              <a:tr h="370840">
                <a:tc>
                  <a:txBody>
                    <a:bodyPr/>
                    <a:lstStyle/>
                    <a:p>
                      <a:pPr algn="ctr"/>
                      <a:r>
                        <a:rPr lang="en-IN" sz="2400" dirty="0">
                          <a:solidFill>
                            <a:schemeClr val="tx2"/>
                          </a:solidFill>
                        </a:rPr>
                        <a:t>2012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3.68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7042892"/>
                  </a:ext>
                </a:extLst>
              </a:tr>
              <a:tr h="370840">
                <a:tc>
                  <a:txBody>
                    <a:bodyPr/>
                    <a:lstStyle/>
                    <a:p>
                      <a:pPr algn="ctr"/>
                      <a:r>
                        <a:rPr lang="en-IN" sz="2400" dirty="0">
                          <a:solidFill>
                            <a:schemeClr val="tx2"/>
                          </a:solidFill>
                        </a:rPr>
                        <a:t>2013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3.58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7851467"/>
                  </a:ext>
                </a:extLst>
              </a:tr>
              <a:tr h="370840">
                <a:tc>
                  <a:txBody>
                    <a:bodyPr/>
                    <a:lstStyle/>
                    <a:p>
                      <a:pPr algn="ctr"/>
                      <a:r>
                        <a:rPr lang="en-IN" sz="2400" dirty="0">
                          <a:solidFill>
                            <a:schemeClr val="tx2"/>
                          </a:solidFill>
                        </a:rPr>
                        <a:t>2014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3.44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4037273"/>
                  </a:ext>
                </a:extLst>
              </a:tr>
              <a:tr h="370840">
                <a:tc>
                  <a:txBody>
                    <a:bodyPr/>
                    <a:lstStyle/>
                    <a:p>
                      <a:pPr algn="ctr"/>
                      <a:r>
                        <a:rPr lang="en-IN" sz="2400" dirty="0">
                          <a:solidFill>
                            <a:schemeClr val="tx2"/>
                          </a:solidFill>
                        </a:rPr>
                        <a:t>2015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2.43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892195"/>
                  </a:ext>
                </a:extLst>
              </a:tr>
              <a:tr h="259080">
                <a:tc>
                  <a:txBody>
                    <a:bodyPr/>
                    <a:lstStyle/>
                    <a:p>
                      <a:pPr algn="ctr"/>
                      <a:r>
                        <a:rPr lang="en-IN" sz="2400" dirty="0">
                          <a:solidFill>
                            <a:schemeClr val="tx2"/>
                          </a:solidFill>
                        </a:rPr>
                        <a:t>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2.14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3558772"/>
                  </a:ext>
                </a:extLst>
              </a:tr>
              <a:tr h="259080">
                <a:tc>
                  <a:txBody>
                    <a:bodyPr/>
                    <a:lstStyle/>
                    <a:p>
                      <a:pPr algn="ctr"/>
                      <a:r>
                        <a:rPr lang="en-IN" sz="2400" dirty="0">
                          <a:solidFill>
                            <a:schemeClr val="tx2"/>
                          </a:solidFill>
                        </a:rPr>
                        <a:t>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2.42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2233032"/>
                  </a:ext>
                </a:extLst>
              </a:tr>
              <a:tr h="259080">
                <a:tc>
                  <a:txBody>
                    <a:bodyPr/>
                    <a:lstStyle/>
                    <a:p>
                      <a:pPr algn="ctr"/>
                      <a:r>
                        <a:rPr lang="en-IN" sz="2400" dirty="0">
                          <a:solidFill>
                            <a:schemeClr val="tx2"/>
                          </a:solidFill>
                        </a:rPr>
                        <a:t>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2.84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2138657"/>
                  </a:ext>
                </a:extLst>
              </a:tr>
            </a:tbl>
          </a:graphicData>
        </a:graphic>
      </p:graphicFrame>
    </p:spTree>
    <p:extLst>
      <p:ext uri="{BB962C8B-B14F-4D97-AF65-F5344CB8AC3E}">
        <p14:creationId xmlns:p14="http://schemas.microsoft.com/office/powerpoint/2010/main" val="457886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0070C0"/>
                </a:solidFill>
              </a:rPr>
            </a:br>
            <a:r>
              <a:rPr lang="en-US" sz="2800" b="0" dirty="0">
                <a:solidFill>
                  <a:schemeClr val="tx1"/>
                </a:solidFill>
              </a:rPr>
              <a:t>Make Conjectures from Data</a:t>
            </a:r>
          </a:p>
        </p:txBody>
      </p:sp>
      <p:sp>
        <p:nvSpPr>
          <p:cNvPr id="6" name="Content Placeholder 2">
            <a:extLst>
              <a:ext uri="{FF2B5EF4-FFF2-40B4-BE49-F238E27FC236}">
                <a16:creationId xmlns:a16="http://schemas.microsoft.com/office/drawing/2014/main" id="{83F3EB91-17DF-D044-83E2-63ED6DCD3089}"/>
              </a:ext>
            </a:extLst>
          </p:cNvPr>
          <p:cNvSpPr txBox="1">
            <a:spLocks/>
          </p:cNvSpPr>
          <p:nvPr/>
        </p:nvSpPr>
        <p:spPr>
          <a:xfrm>
            <a:off x="459873" y="1666470"/>
            <a:ext cx="6126480" cy="403900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The data shows that the price of gas follows an oscillating pattern, increasing in price for several years before decreasing in price for several years.</a:t>
            </a:r>
          </a:p>
          <a:p>
            <a:r>
              <a:rPr lang="en-US" sz="2800" dirty="0"/>
              <a:t>Conjecture: In 2019, the price of gas will continue to increase.</a:t>
            </a:r>
          </a:p>
        </p:txBody>
      </p:sp>
      <p:graphicFrame>
        <p:nvGraphicFramePr>
          <p:cNvPr id="5" name="Table 4">
            <a:extLst>
              <a:ext uri="{FF2B5EF4-FFF2-40B4-BE49-F238E27FC236}">
                <a16:creationId xmlns:a16="http://schemas.microsoft.com/office/drawing/2014/main" id="{BFDE58F8-E1F6-474A-9DAE-7F4EFDBC6BEF}"/>
              </a:ext>
            </a:extLst>
          </p:cNvPr>
          <p:cNvGraphicFramePr>
            <a:graphicFrameLocks noGrp="1"/>
          </p:cNvGraphicFramePr>
          <p:nvPr>
            <p:extLst>
              <p:ext uri="{D42A27DB-BD31-4B8C-83A1-F6EECF244321}">
                <p14:modId xmlns:p14="http://schemas.microsoft.com/office/powerpoint/2010/main" val="3806557834"/>
              </p:ext>
            </p:extLst>
          </p:nvPr>
        </p:nvGraphicFramePr>
        <p:xfrm>
          <a:off x="6739650" y="1681895"/>
          <a:ext cx="5302533" cy="4572000"/>
        </p:xfrm>
        <a:graphic>
          <a:graphicData uri="http://schemas.openxmlformats.org/drawingml/2006/table">
            <a:tbl>
              <a:tblPr firstRow="1" bandRow="1">
                <a:tableStyleId>{5C22544A-7EE6-4342-B048-85BDC9FD1C3A}</a:tableStyleId>
              </a:tblPr>
              <a:tblGrid>
                <a:gridCol w="1179984">
                  <a:extLst>
                    <a:ext uri="{9D8B030D-6E8A-4147-A177-3AD203B41FA5}">
                      <a16:colId xmlns:a16="http://schemas.microsoft.com/office/drawing/2014/main" val="3856225609"/>
                    </a:ext>
                  </a:extLst>
                </a:gridCol>
                <a:gridCol w="4122549">
                  <a:extLst>
                    <a:ext uri="{9D8B030D-6E8A-4147-A177-3AD203B41FA5}">
                      <a16:colId xmlns:a16="http://schemas.microsoft.com/office/drawing/2014/main" val="2828376852"/>
                    </a:ext>
                  </a:extLst>
                </a:gridCol>
              </a:tblGrid>
              <a:tr h="370840">
                <a:tc>
                  <a:txBody>
                    <a:bodyPr/>
                    <a:lstStyle/>
                    <a:p>
                      <a:pPr algn="ctr"/>
                      <a:r>
                        <a:rPr lang="en-IN" sz="2400" b="0" i="0" u="none" strike="noStrike" kern="1200" baseline="0" dirty="0">
                          <a:solidFill>
                            <a:sysClr val="windowText" lastClr="000000"/>
                          </a:solidFill>
                          <a:latin typeface="+mn-lt"/>
                          <a:ea typeface="+mn-ea"/>
                          <a:cs typeface="+mn-cs"/>
                        </a:rPr>
                        <a:t> </a:t>
                      </a:r>
                      <a:r>
                        <a:rPr lang="en-IN" sz="2400" b="1" i="0" u="none" strike="noStrike" kern="1200" baseline="0" dirty="0">
                          <a:solidFill>
                            <a:sysClr val="windowText" lastClr="000000"/>
                          </a:solidFill>
                          <a:latin typeface="+mn-lt"/>
                          <a:ea typeface="+mn-ea"/>
                          <a:cs typeface="+mn-cs"/>
                        </a:rPr>
                        <a:t>Year</a:t>
                      </a:r>
                      <a:endParaRPr lang="en-IN" sz="24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b="1" i="0" u="none" strike="noStrike" kern="1200" baseline="0" dirty="0">
                          <a:solidFill>
                            <a:sysClr val="windowText" lastClr="000000"/>
                          </a:solidFill>
                          <a:latin typeface="+mn-lt"/>
                          <a:ea typeface="+mn-ea"/>
                          <a:cs typeface="+mn-cs"/>
                        </a:rPr>
                        <a:t>Price (dollars per gallon)</a:t>
                      </a:r>
                      <a:endParaRPr lang="en-IN" sz="24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1553065"/>
                  </a:ext>
                </a:extLst>
              </a:tr>
              <a:tr h="370840">
                <a:tc>
                  <a:txBody>
                    <a:bodyPr/>
                    <a:lstStyle/>
                    <a:p>
                      <a:pPr algn="ctr"/>
                      <a:r>
                        <a:rPr lang="en-IN" sz="2400" dirty="0">
                          <a:solidFill>
                            <a:schemeClr val="tx2"/>
                          </a:solidFill>
                        </a:rPr>
                        <a:t>2010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b="0" i="0" u="none" strike="noStrike" kern="1200" baseline="0" dirty="0">
                          <a:solidFill>
                            <a:schemeClr val="tx2"/>
                          </a:solidFill>
                          <a:latin typeface="+mn-lt"/>
                          <a:ea typeface="+mn-ea"/>
                          <a:cs typeface="+mn-cs"/>
                        </a:rPr>
                        <a:t>2.84</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269114"/>
                  </a:ext>
                </a:extLst>
              </a:tr>
              <a:tr h="370840">
                <a:tc>
                  <a:txBody>
                    <a:bodyPr/>
                    <a:lstStyle/>
                    <a:p>
                      <a:pPr algn="ctr"/>
                      <a:r>
                        <a:rPr lang="en-IN" sz="2400" dirty="0">
                          <a:solidFill>
                            <a:schemeClr val="tx2"/>
                          </a:solidFill>
                        </a:rPr>
                        <a:t>2011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3.58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0403357"/>
                  </a:ext>
                </a:extLst>
              </a:tr>
              <a:tr h="370840">
                <a:tc>
                  <a:txBody>
                    <a:bodyPr/>
                    <a:lstStyle/>
                    <a:p>
                      <a:pPr algn="ctr"/>
                      <a:r>
                        <a:rPr lang="en-IN" sz="2400" dirty="0">
                          <a:solidFill>
                            <a:schemeClr val="tx2"/>
                          </a:solidFill>
                        </a:rPr>
                        <a:t>2012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3.68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7042892"/>
                  </a:ext>
                </a:extLst>
              </a:tr>
              <a:tr h="370840">
                <a:tc>
                  <a:txBody>
                    <a:bodyPr/>
                    <a:lstStyle/>
                    <a:p>
                      <a:pPr algn="ctr"/>
                      <a:r>
                        <a:rPr lang="en-IN" sz="2400" dirty="0">
                          <a:solidFill>
                            <a:schemeClr val="tx2"/>
                          </a:solidFill>
                        </a:rPr>
                        <a:t>2013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3.58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7851467"/>
                  </a:ext>
                </a:extLst>
              </a:tr>
              <a:tr h="370840">
                <a:tc>
                  <a:txBody>
                    <a:bodyPr/>
                    <a:lstStyle/>
                    <a:p>
                      <a:pPr algn="ctr"/>
                      <a:r>
                        <a:rPr lang="en-IN" sz="2400" dirty="0">
                          <a:solidFill>
                            <a:schemeClr val="tx2"/>
                          </a:solidFill>
                        </a:rPr>
                        <a:t>2014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3.44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4037273"/>
                  </a:ext>
                </a:extLst>
              </a:tr>
              <a:tr h="370840">
                <a:tc>
                  <a:txBody>
                    <a:bodyPr/>
                    <a:lstStyle/>
                    <a:p>
                      <a:pPr algn="ctr"/>
                      <a:r>
                        <a:rPr lang="en-IN" sz="2400" dirty="0">
                          <a:solidFill>
                            <a:schemeClr val="tx2"/>
                          </a:solidFill>
                        </a:rPr>
                        <a:t>2015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2.43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892195"/>
                  </a:ext>
                </a:extLst>
              </a:tr>
              <a:tr h="259080">
                <a:tc>
                  <a:txBody>
                    <a:bodyPr/>
                    <a:lstStyle/>
                    <a:p>
                      <a:pPr algn="ctr"/>
                      <a:r>
                        <a:rPr lang="en-IN" sz="2400" dirty="0">
                          <a:solidFill>
                            <a:schemeClr val="tx2"/>
                          </a:solidFill>
                        </a:rPr>
                        <a:t>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2.14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3558772"/>
                  </a:ext>
                </a:extLst>
              </a:tr>
              <a:tr h="259080">
                <a:tc>
                  <a:txBody>
                    <a:bodyPr/>
                    <a:lstStyle/>
                    <a:p>
                      <a:pPr algn="ctr"/>
                      <a:r>
                        <a:rPr lang="en-IN" sz="2400" dirty="0">
                          <a:solidFill>
                            <a:schemeClr val="tx2"/>
                          </a:solidFill>
                        </a:rPr>
                        <a:t>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2.42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2233032"/>
                  </a:ext>
                </a:extLst>
              </a:tr>
              <a:tr h="259080">
                <a:tc>
                  <a:txBody>
                    <a:bodyPr/>
                    <a:lstStyle/>
                    <a:p>
                      <a:pPr algn="ctr"/>
                      <a:r>
                        <a:rPr lang="en-IN" sz="2400" dirty="0">
                          <a:solidFill>
                            <a:schemeClr val="tx2"/>
                          </a:solidFill>
                        </a:rPr>
                        <a:t>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400" dirty="0">
                          <a:solidFill>
                            <a:schemeClr val="tx2"/>
                          </a:solidFill>
                        </a:rPr>
                        <a:t>2.84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2138657"/>
                  </a:ext>
                </a:extLst>
              </a:tr>
            </a:tbl>
          </a:graphicData>
        </a:graphic>
      </p:graphicFrame>
    </p:spTree>
    <p:extLst>
      <p:ext uri="{BB962C8B-B14F-4D97-AF65-F5344CB8AC3E}">
        <p14:creationId xmlns:p14="http://schemas.microsoft.com/office/powerpoint/2010/main" val="3098278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0070C0"/>
                </a:solidFill>
              </a:rPr>
            </a:br>
            <a:r>
              <a:rPr lang="en-US" sz="2800" b="0" dirty="0">
                <a:solidFill>
                  <a:schemeClr val="tx1"/>
                </a:solidFill>
              </a:rPr>
              <a:t>Make Conjectures from Data</a:t>
            </a:r>
          </a:p>
        </p:txBody>
      </p:sp>
      <p:sp>
        <p:nvSpPr>
          <p:cNvPr id="5" name="Content Placeholder 2">
            <a:extLst>
              <a:ext uri="{FF2B5EF4-FFF2-40B4-BE49-F238E27FC236}">
                <a16:creationId xmlns:a16="http://schemas.microsoft.com/office/drawing/2014/main" id="{83F3EB91-17DF-D044-83E2-63ED6DCD3089}"/>
              </a:ext>
            </a:extLst>
          </p:cNvPr>
          <p:cNvSpPr txBox="1">
            <a:spLocks/>
          </p:cNvSpPr>
          <p:nvPr/>
        </p:nvSpPr>
        <p:spPr>
          <a:xfrm>
            <a:off x="459872" y="1707845"/>
            <a:ext cx="6156081" cy="474674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b="1" dirty="0">
                <a:solidFill>
                  <a:schemeClr val="tx1"/>
                </a:solidFill>
              </a:rPr>
              <a:t>HEARING LOSS </a:t>
            </a:r>
            <a:r>
              <a:rPr lang="en-US" sz="2800" dirty="0"/>
              <a:t>The intensity of a sound to the human ear is measured in A-weighted decibels, or dBA. For every 3 decibels over 85 decibels, the exposure time it takes to cause hearing damage is cut in half. How long does it take to cause hearing damage at 106 decibels? Write your answer as a decimal.</a:t>
            </a:r>
          </a:p>
        </p:txBody>
      </p:sp>
      <mc:AlternateContent xmlns:mc="http://schemas.openxmlformats.org/markup-compatibility/2006" xmlns:a14="http://schemas.microsoft.com/office/drawing/2010/main">
        <mc:Choice Requires="a14">
          <p:graphicFrame>
            <p:nvGraphicFramePr>
              <p:cNvPr id="7" name="Table 6"/>
              <p:cNvGraphicFramePr>
                <a:graphicFrameLocks noGrp="1"/>
              </p:cNvGraphicFramePr>
              <p:nvPr>
                <p:extLst>
                  <p:ext uri="{D42A27DB-BD31-4B8C-83A1-F6EECF244321}">
                    <p14:modId xmlns:p14="http://schemas.microsoft.com/office/powerpoint/2010/main" val="2671255480"/>
                  </p:ext>
                </p:extLst>
              </p:nvPr>
            </p:nvGraphicFramePr>
            <p:xfrm>
              <a:off x="6993964" y="1964507"/>
              <a:ext cx="4986226" cy="3867658"/>
            </p:xfrm>
            <a:graphic>
              <a:graphicData uri="http://schemas.openxmlformats.org/drawingml/2006/table">
                <a:tbl>
                  <a:tblPr firstRow="1" bandRow="1">
                    <a:tableStyleId>{5C22544A-7EE6-4342-B048-85BDC9FD1C3A}</a:tableStyleId>
                  </a:tblPr>
                  <a:tblGrid>
                    <a:gridCol w="2150036">
                      <a:extLst>
                        <a:ext uri="{9D8B030D-6E8A-4147-A177-3AD203B41FA5}">
                          <a16:colId xmlns:a16="http://schemas.microsoft.com/office/drawing/2014/main" val="56891301"/>
                        </a:ext>
                      </a:extLst>
                    </a:gridCol>
                    <a:gridCol w="2836190">
                      <a:extLst>
                        <a:ext uri="{9D8B030D-6E8A-4147-A177-3AD203B41FA5}">
                          <a16:colId xmlns:a16="http://schemas.microsoft.com/office/drawing/2014/main" val="2517454264"/>
                        </a:ext>
                      </a:extLst>
                    </a:gridCol>
                  </a:tblGrid>
                  <a:tr h="370840">
                    <a:tc>
                      <a:txBody>
                        <a:bodyPr/>
                        <a:lstStyle/>
                        <a:p>
                          <a:pPr algn="ctr"/>
                          <a:r>
                            <a:rPr lang="en-IN" sz="2400" dirty="0">
                              <a:solidFill>
                                <a:sysClr val="windowText" lastClr="000000"/>
                              </a:solidFill>
                            </a:rPr>
                            <a:t>Decibel</a:t>
                          </a:r>
                        </a:p>
                        <a:p>
                          <a:pPr algn="ctr"/>
                          <a:r>
                            <a:rPr lang="en-IN" sz="2400" dirty="0">
                              <a:solidFill>
                                <a:sysClr val="windowText" lastClr="000000"/>
                              </a:solidFill>
                            </a:rPr>
                            <a:t>Level (dBA)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ysClr val="windowText" lastClr="000000"/>
                              </a:solidFill>
                            </a:rPr>
                            <a:t>Exposure Time</a:t>
                          </a:r>
                        </a:p>
                        <a:p>
                          <a:pPr algn="ctr"/>
                          <a:r>
                            <a:rPr lang="en-IN" sz="2400" dirty="0">
                              <a:solidFill>
                                <a:sysClr val="windowText" lastClr="000000"/>
                              </a:solidFill>
                            </a:rPr>
                            <a:t>(hours)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3438018"/>
                      </a:ext>
                    </a:extLst>
                  </a:tr>
                  <a:tr h="370840">
                    <a:tc>
                      <a:txBody>
                        <a:bodyPr/>
                        <a:lstStyle/>
                        <a:p>
                          <a:pPr algn="ctr"/>
                          <a:r>
                            <a:rPr lang="en-IN" sz="2400" dirty="0">
                              <a:solidFill>
                                <a:schemeClr val="tx2"/>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chemeClr val="tx2"/>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2201394"/>
                      </a:ext>
                    </a:extLst>
                  </a:tr>
                  <a:tr h="370840">
                    <a:tc>
                      <a:txBody>
                        <a:bodyPr/>
                        <a:lstStyle/>
                        <a:p>
                          <a:pPr algn="ctr"/>
                          <a:r>
                            <a:rPr lang="en-IN" sz="2400" dirty="0">
                              <a:solidFill>
                                <a:schemeClr val="tx2"/>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2"/>
                              </a:solidFill>
                            </a:rPr>
                            <a:t>4</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735404"/>
                      </a:ext>
                    </a:extLst>
                  </a:tr>
                  <a:tr h="370840">
                    <a:tc>
                      <a:txBody>
                        <a:bodyPr/>
                        <a:lstStyle/>
                        <a:p>
                          <a:pPr algn="ctr"/>
                          <a:r>
                            <a:rPr lang="en-IN" sz="2400" dirty="0">
                              <a:solidFill>
                                <a:schemeClr val="tx2"/>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2"/>
                              </a:solidFill>
                            </a:rPr>
                            <a:t>2</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0849418"/>
                      </a:ext>
                    </a:extLst>
                  </a:tr>
                  <a:tr h="370840">
                    <a:tc>
                      <a:txBody>
                        <a:bodyPr/>
                        <a:lstStyle/>
                        <a:p>
                          <a:pPr algn="ctr"/>
                          <a:r>
                            <a:rPr lang="en-IN" sz="2400" dirty="0">
                              <a:solidFill>
                                <a:schemeClr val="tx2"/>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2"/>
                              </a:solidFill>
                            </a:rPr>
                            <a:t>1</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0209898"/>
                      </a:ext>
                    </a:extLst>
                  </a:tr>
                  <a:tr h="370840">
                    <a:tc>
                      <a:txBody>
                        <a:bodyPr/>
                        <a:lstStyle/>
                        <a:p>
                          <a:pPr algn="ctr"/>
                          <a:r>
                            <a:rPr lang="en-IN" sz="2400" dirty="0">
                              <a:solidFill>
                                <a:schemeClr val="tx2"/>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 xmlns:m="http://schemas.openxmlformats.org/officeDocument/2006/math">
                              <m:f>
                                <m:fPr>
                                  <m:ctrlPr>
                                    <a:rPr lang="en-IN"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2</m:t>
                                  </m:r>
                                </m:den>
                              </m:f>
                            </m:oMath>
                          </a14:m>
                          <a:r>
                            <a:rPr lang="en-IN" sz="2400" dirty="0">
                              <a:solidFill>
                                <a:schemeClr val="tx2"/>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61740773"/>
                      </a:ext>
                    </a:extLst>
                  </a:tr>
                  <a:tr h="370840">
                    <a:tc>
                      <a:txBody>
                        <a:bodyPr/>
                        <a:lstStyle/>
                        <a:p>
                          <a:pPr algn="ctr"/>
                          <a:r>
                            <a:rPr lang="en-IN" sz="2400" dirty="0">
                              <a:solidFill>
                                <a:schemeClr val="tx2"/>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 xmlns:m="http://schemas.openxmlformats.org/officeDocument/2006/math">
                              <m:f>
                                <m:fPr>
                                  <m:ctrlPr>
                                    <a:rPr lang="en-IN"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4</m:t>
                                  </m:r>
                                </m:den>
                              </m:f>
                            </m:oMath>
                          </a14:m>
                          <a:r>
                            <a:rPr lang="en-IN" sz="2400" dirty="0">
                              <a:solidFill>
                                <a:schemeClr val="tx2"/>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0432528"/>
                      </a:ext>
                    </a:extLst>
                  </a:tr>
                </a:tbl>
              </a:graphicData>
            </a:graphic>
          </p:graphicFrame>
        </mc:Choice>
        <mc:Fallback xmlns="">
          <p:graphicFrame>
            <p:nvGraphicFramePr>
              <p:cNvPr id="7" name="Table 6"/>
              <p:cNvGraphicFramePr>
                <a:graphicFrameLocks noGrp="1"/>
              </p:cNvGraphicFramePr>
              <p:nvPr>
                <p:extLst>
                  <p:ext uri="{D42A27DB-BD31-4B8C-83A1-F6EECF244321}">
                    <p14:modId xmlns:p14="http://schemas.microsoft.com/office/powerpoint/2010/main" val="2671255480"/>
                  </p:ext>
                </p:extLst>
              </p:nvPr>
            </p:nvGraphicFramePr>
            <p:xfrm>
              <a:off x="6993964" y="1964507"/>
              <a:ext cx="4986226" cy="3867658"/>
            </p:xfrm>
            <a:graphic>
              <a:graphicData uri="http://schemas.openxmlformats.org/drawingml/2006/table">
                <a:tbl>
                  <a:tblPr firstRow="1" bandRow="1">
                    <a:tableStyleId>{5C22544A-7EE6-4342-B048-85BDC9FD1C3A}</a:tableStyleId>
                  </a:tblPr>
                  <a:tblGrid>
                    <a:gridCol w="2150036">
                      <a:extLst>
                        <a:ext uri="{9D8B030D-6E8A-4147-A177-3AD203B41FA5}">
                          <a16:colId xmlns:a16="http://schemas.microsoft.com/office/drawing/2014/main" val="56891301"/>
                        </a:ext>
                      </a:extLst>
                    </a:gridCol>
                    <a:gridCol w="2836190">
                      <a:extLst>
                        <a:ext uri="{9D8B030D-6E8A-4147-A177-3AD203B41FA5}">
                          <a16:colId xmlns:a16="http://schemas.microsoft.com/office/drawing/2014/main" val="2517454264"/>
                        </a:ext>
                      </a:extLst>
                    </a:gridCol>
                  </a:tblGrid>
                  <a:tr h="822960">
                    <a:tc>
                      <a:txBody>
                        <a:bodyPr/>
                        <a:lstStyle/>
                        <a:p>
                          <a:pPr algn="ctr"/>
                          <a:r>
                            <a:rPr lang="en-IN" sz="2400" dirty="0">
                              <a:solidFill>
                                <a:sysClr val="windowText" lastClr="000000"/>
                              </a:solidFill>
                            </a:rPr>
                            <a:t>Decibel</a:t>
                          </a:r>
                        </a:p>
                        <a:p>
                          <a:pPr algn="ctr"/>
                          <a:r>
                            <a:rPr lang="en-IN" sz="2400" dirty="0">
                              <a:solidFill>
                                <a:sysClr val="windowText" lastClr="000000"/>
                              </a:solidFill>
                            </a:rPr>
                            <a:t>Level (</a:t>
                          </a:r>
                          <a:r>
                            <a:rPr lang="en-IN" sz="2400" dirty="0" err="1">
                              <a:solidFill>
                                <a:sysClr val="windowText" lastClr="000000"/>
                              </a:solidFill>
                            </a:rPr>
                            <a:t>dBA</a:t>
                          </a:r>
                          <a:r>
                            <a:rPr lang="en-IN" sz="2400" dirty="0">
                              <a:solidFill>
                                <a:sysClr val="windowText" lastClr="00000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ysClr val="windowText" lastClr="000000"/>
                              </a:solidFill>
                            </a:rPr>
                            <a:t>Exposure Time</a:t>
                          </a:r>
                        </a:p>
                        <a:p>
                          <a:pPr algn="ctr"/>
                          <a:r>
                            <a:rPr lang="en-IN" sz="2400" dirty="0">
                              <a:solidFill>
                                <a:sysClr val="windowText" lastClr="000000"/>
                              </a:solidFill>
                            </a:rPr>
                            <a:t>(hours)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3438018"/>
                      </a:ext>
                    </a:extLst>
                  </a:tr>
                  <a:tr h="457200">
                    <a:tc>
                      <a:txBody>
                        <a:bodyPr/>
                        <a:lstStyle/>
                        <a:p>
                          <a:pPr algn="ctr"/>
                          <a:r>
                            <a:rPr lang="en-IN" sz="2400" dirty="0">
                              <a:solidFill>
                                <a:schemeClr val="tx2"/>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chemeClr val="tx2"/>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2201394"/>
                      </a:ext>
                    </a:extLst>
                  </a:tr>
                  <a:tr h="457200">
                    <a:tc>
                      <a:txBody>
                        <a:bodyPr/>
                        <a:lstStyle/>
                        <a:p>
                          <a:pPr algn="ctr"/>
                          <a:r>
                            <a:rPr lang="en-IN" sz="2400" dirty="0">
                              <a:solidFill>
                                <a:schemeClr val="tx2"/>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2"/>
                              </a:solidFill>
                            </a:rPr>
                            <a:t>4</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735404"/>
                      </a:ext>
                    </a:extLst>
                  </a:tr>
                  <a:tr h="457200">
                    <a:tc>
                      <a:txBody>
                        <a:bodyPr/>
                        <a:lstStyle/>
                        <a:p>
                          <a:pPr algn="ctr"/>
                          <a:r>
                            <a:rPr lang="en-IN" sz="2400" dirty="0">
                              <a:solidFill>
                                <a:schemeClr val="tx2"/>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2"/>
                              </a:solidFill>
                            </a:rPr>
                            <a:t>2</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0849418"/>
                      </a:ext>
                    </a:extLst>
                  </a:tr>
                  <a:tr h="457200">
                    <a:tc>
                      <a:txBody>
                        <a:bodyPr/>
                        <a:lstStyle/>
                        <a:p>
                          <a:pPr algn="ctr"/>
                          <a:r>
                            <a:rPr lang="en-IN" sz="2400" dirty="0">
                              <a:solidFill>
                                <a:schemeClr val="tx2"/>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2"/>
                              </a:solidFill>
                            </a:rPr>
                            <a:t>1</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0209898"/>
                      </a:ext>
                    </a:extLst>
                  </a:tr>
                  <a:tr h="607949">
                    <a:tc>
                      <a:txBody>
                        <a:bodyPr/>
                        <a:lstStyle/>
                        <a:p>
                          <a:pPr algn="ctr"/>
                          <a:r>
                            <a:rPr lang="en-IN" sz="2400" dirty="0">
                              <a:solidFill>
                                <a:schemeClr val="tx2"/>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75966" t="-442000" r="-429" b="-111000"/>
                          </a:stretch>
                        </a:blipFill>
                      </a:tcPr>
                    </a:tc>
                    <a:extLst>
                      <a:ext uri="{0D108BD9-81ED-4DB2-BD59-A6C34878D82A}">
                        <a16:rowId xmlns:a16="http://schemas.microsoft.com/office/drawing/2014/main" val="4061740773"/>
                      </a:ext>
                    </a:extLst>
                  </a:tr>
                  <a:tr h="607949">
                    <a:tc>
                      <a:txBody>
                        <a:bodyPr/>
                        <a:lstStyle/>
                        <a:p>
                          <a:pPr algn="ctr"/>
                          <a:r>
                            <a:rPr lang="en-IN" sz="2400" dirty="0">
                              <a:solidFill>
                                <a:schemeClr val="tx2"/>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75966" t="-542000" r="-429" b="-11000"/>
                          </a:stretch>
                        </a:blipFill>
                      </a:tcPr>
                    </a:tc>
                    <a:extLst>
                      <a:ext uri="{0D108BD9-81ED-4DB2-BD59-A6C34878D82A}">
                        <a16:rowId xmlns:a16="http://schemas.microsoft.com/office/drawing/2014/main" val="2720432528"/>
                      </a:ext>
                    </a:extLst>
                  </a:tr>
                </a:tbl>
              </a:graphicData>
            </a:graphic>
          </p:graphicFrame>
        </mc:Fallback>
      </mc:AlternateContent>
      <p:pic>
        <p:nvPicPr>
          <p:cNvPr id="2" name="Picture 2" descr="A picture containing text&#10;&#10;Description automatically generated">
            <a:extLst>
              <a:ext uri="{FF2B5EF4-FFF2-40B4-BE49-F238E27FC236}">
                <a16:creationId xmlns:a16="http://schemas.microsoft.com/office/drawing/2014/main" id="{4DDE44A7-8C45-B2B0-E764-3ABAB0A68D61}"/>
              </a:ext>
            </a:extLst>
          </p:cNvPr>
          <p:cNvPicPr>
            <a:picLocks noChangeAspect="1"/>
          </p:cNvPicPr>
          <p:nvPr/>
        </p:nvPicPr>
        <p:blipFill>
          <a:blip r:embed="rId3"/>
          <a:stretch>
            <a:fillRect/>
          </a:stretch>
        </p:blipFill>
        <p:spPr>
          <a:xfrm>
            <a:off x="0" y="5943600"/>
            <a:ext cx="12192000" cy="1828800"/>
          </a:xfrm>
          <a:prstGeom prst="rect">
            <a:avLst/>
          </a:prstGeom>
        </p:spPr>
      </p:pic>
    </p:spTree>
    <p:extLst>
      <p:ext uri="{BB962C8B-B14F-4D97-AF65-F5344CB8AC3E}">
        <p14:creationId xmlns:p14="http://schemas.microsoft.com/office/powerpoint/2010/main" val="463073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4</a:t>
            </a:r>
            <a:br>
              <a:rPr lang="en-US" sz="2800" dirty="0">
                <a:solidFill>
                  <a:srgbClr val="0070C0"/>
                </a:solidFill>
              </a:rPr>
            </a:br>
            <a:r>
              <a:rPr lang="en-US" sz="2800" b="0" dirty="0">
                <a:solidFill>
                  <a:schemeClr val="tx1"/>
                </a:solidFill>
              </a:rPr>
              <a:t>Make Conjectures from Data</a:t>
            </a:r>
          </a:p>
        </p:txBody>
      </p:sp>
      <p:sp>
        <p:nvSpPr>
          <p:cNvPr id="5" name="Content Placeholder 2">
            <a:extLst>
              <a:ext uri="{FF2B5EF4-FFF2-40B4-BE49-F238E27FC236}">
                <a16:creationId xmlns:a16="http://schemas.microsoft.com/office/drawing/2014/main" id="{83F3EB91-17DF-D044-83E2-63ED6DCD3089}"/>
              </a:ext>
            </a:extLst>
          </p:cNvPr>
          <p:cNvSpPr txBox="1">
            <a:spLocks/>
          </p:cNvSpPr>
          <p:nvPr/>
        </p:nvSpPr>
        <p:spPr>
          <a:xfrm>
            <a:off x="459872" y="1707845"/>
            <a:ext cx="6171933" cy="384579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b="1" dirty="0">
                <a:solidFill>
                  <a:schemeClr val="tx1"/>
                </a:solidFill>
              </a:rPr>
              <a:t>HEARING LOSS </a:t>
            </a:r>
            <a:r>
              <a:rPr lang="en-US" sz="2800" dirty="0"/>
              <a:t>The intensity of a sound to the human ear is measured in A-weighted decibels, or dBA. For every 3 decibels over 85 decibels, the exposure time it takes to cause hearing damage is cut in half. How long does it take to cause hearing damage at 106 decibels? Write your answer as a decimal. </a:t>
            </a:r>
            <a:r>
              <a:rPr lang="en-IN" sz="2800" dirty="0">
                <a:solidFill>
                  <a:srgbClr val="FF0000"/>
                </a:solidFill>
              </a:rPr>
              <a:t>3.75 minutes</a:t>
            </a:r>
            <a:r>
              <a:rPr lang="en-IN" sz="2400" dirty="0"/>
              <a:t> </a:t>
            </a:r>
            <a:endParaRPr lang="en-IN" sz="2800" dirty="0">
              <a:solidFill>
                <a:srgbClr val="FF0000"/>
              </a:solidFill>
            </a:endParaRPr>
          </a:p>
          <a:p>
            <a:endParaRPr lang="en-US" sz="2800" dirty="0"/>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E203E4AB-AEB5-472E-9E42-93982E30F7E4}"/>
                  </a:ext>
                </a:extLst>
              </p:cNvPr>
              <p:cNvGraphicFramePr>
                <a:graphicFrameLocks noGrp="1"/>
              </p:cNvGraphicFramePr>
              <p:nvPr>
                <p:extLst>
                  <p:ext uri="{D42A27DB-BD31-4B8C-83A1-F6EECF244321}">
                    <p14:modId xmlns:p14="http://schemas.microsoft.com/office/powerpoint/2010/main" val="3965349868"/>
                  </p:ext>
                </p:extLst>
              </p:nvPr>
            </p:nvGraphicFramePr>
            <p:xfrm>
              <a:off x="6993964" y="1964507"/>
              <a:ext cx="4986226" cy="3867658"/>
            </p:xfrm>
            <a:graphic>
              <a:graphicData uri="http://schemas.openxmlformats.org/drawingml/2006/table">
                <a:tbl>
                  <a:tblPr firstRow="1" bandRow="1">
                    <a:tableStyleId>{5C22544A-7EE6-4342-B048-85BDC9FD1C3A}</a:tableStyleId>
                  </a:tblPr>
                  <a:tblGrid>
                    <a:gridCol w="2150036">
                      <a:extLst>
                        <a:ext uri="{9D8B030D-6E8A-4147-A177-3AD203B41FA5}">
                          <a16:colId xmlns:a16="http://schemas.microsoft.com/office/drawing/2014/main" val="56891301"/>
                        </a:ext>
                      </a:extLst>
                    </a:gridCol>
                    <a:gridCol w="2836190">
                      <a:extLst>
                        <a:ext uri="{9D8B030D-6E8A-4147-A177-3AD203B41FA5}">
                          <a16:colId xmlns:a16="http://schemas.microsoft.com/office/drawing/2014/main" val="2517454264"/>
                        </a:ext>
                      </a:extLst>
                    </a:gridCol>
                  </a:tblGrid>
                  <a:tr h="370840">
                    <a:tc>
                      <a:txBody>
                        <a:bodyPr/>
                        <a:lstStyle/>
                        <a:p>
                          <a:pPr algn="ctr"/>
                          <a:r>
                            <a:rPr lang="en-IN" sz="2400" dirty="0">
                              <a:solidFill>
                                <a:sysClr val="windowText" lastClr="000000"/>
                              </a:solidFill>
                            </a:rPr>
                            <a:t>Decibel</a:t>
                          </a:r>
                        </a:p>
                        <a:p>
                          <a:pPr algn="ctr"/>
                          <a:r>
                            <a:rPr lang="en-IN" sz="2400" dirty="0">
                              <a:solidFill>
                                <a:sysClr val="windowText" lastClr="000000"/>
                              </a:solidFill>
                            </a:rPr>
                            <a:t>Level (</a:t>
                          </a:r>
                          <a:r>
                            <a:rPr lang="en-IN" sz="2400" dirty="0" err="1">
                              <a:solidFill>
                                <a:sysClr val="windowText" lastClr="000000"/>
                              </a:solidFill>
                            </a:rPr>
                            <a:t>dBA</a:t>
                          </a:r>
                          <a:r>
                            <a:rPr lang="en-IN" sz="2400" dirty="0">
                              <a:solidFill>
                                <a:sysClr val="windowText" lastClr="00000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ysClr val="windowText" lastClr="000000"/>
                              </a:solidFill>
                            </a:rPr>
                            <a:t>Exposure Time</a:t>
                          </a:r>
                        </a:p>
                        <a:p>
                          <a:pPr algn="ctr"/>
                          <a:r>
                            <a:rPr lang="en-IN" sz="2400" dirty="0">
                              <a:solidFill>
                                <a:sysClr val="windowText" lastClr="000000"/>
                              </a:solidFill>
                            </a:rPr>
                            <a:t>(hours)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3438018"/>
                      </a:ext>
                    </a:extLst>
                  </a:tr>
                  <a:tr h="370840">
                    <a:tc>
                      <a:txBody>
                        <a:bodyPr/>
                        <a:lstStyle/>
                        <a:p>
                          <a:pPr algn="ctr"/>
                          <a:r>
                            <a:rPr lang="en-IN" sz="2400" dirty="0">
                              <a:solidFill>
                                <a:schemeClr val="tx2"/>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chemeClr val="tx2"/>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2201394"/>
                      </a:ext>
                    </a:extLst>
                  </a:tr>
                  <a:tr h="370840">
                    <a:tc>
                      <a:txBody>
                        <a:bodyPr/>
                        <a:lstStyle/>
                        <a:p>
                          <a:pPr algn="ctr"/>
                          <a:r>
                            <a:rPr lang="en-IN" sz="2400" dirty="0">
                              <a:solidFill>
                                <a:schemeClr val="tx2"/>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2"/>
                              </a:solidFill>
                            </a:rPr>
                            <a:t>4</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735404"/>
                      </a:ext>
                    </a:extLst>
                  </a:tr>
                  <a:tr h="370840">
                    <a:tc>
                      <a:txBody>
                        <a:bodyPr/>
                        <a:lstStyle/>
                        <a:p>
                          <a:pPr algn="ctr"/>
                          <a:r>
                            <a:rPr lang="en-IN" sz="2400" dirty="0">
                              <a:solidFill>
                                <a:schemeClr val="tx2"/>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2"/>
                              </a:solidFill>
                            </a:rPr>
                            <a:t>2</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0849418"/>
                      </a:ext>
                    </a:extLst>
                  </a:tr>
                  <a:tr h="370840">
                    <a:tc>
                      <a:txBody>
                        <a:bodyPr/>
                        <a:lstStyle/>
                        <a:p>
                          <a:pPr algn="ctr"/>
                          <a:r>
                            <a:rPr lang="en-IN" sz="2400" dirty="0">
                              <a:solidFill>
                                <a:schemeClr val="tx2"/>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2"/>
                              </a:solidFill>
                            </a:rPr>
                            <a:t>1</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0209898"/>
                      </a:ext>
                    </a:extLst>
                  </a:tr>
                  <a:tr h="370840">
                    <a:tc>
                      <a:txBody>
                        <a:bodyPr/>
                        <a:lstStyle/>
                        <a:p>
                          <a:pPr algn="ctr"/>
                          <a:r>
                            <a:rPr lang="en-IN" sz="2400" dirty="0">
                              <a:solidFill>
                                <a:schemeClr val="tx2"/>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 xmlns:m="http://schemas.openxmlformats.org/officeDocument/2006/math">
                              <m:f>
                                <m:fPr>
                                  <m:ctrlPr>
                                    <a:rPr lang="en-IN"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2</m:t>
                                  </m:r>
                                </m:den>
                              </m:f>
                            </m:oMath>
                          </a14:m>
                          <a:r>
                            <a:rPr lang="en-IN" sz="2400" dirty="0">
                              <a:solidFill>
                                <a:schemeClr val="tx2"/>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61740773"/>
                      </a:ext>
                    </a:extLst>
                  </a:tr>
                  <a:tr h="370840">
                    <a:tc>
                      <a:txBody>
                        <a:bodyPr/>
                        <a:lstStyle/>
                        <a:p>
                          <a:pPr algn="ctr"/>
                          <a:r>
                            <a:rPr lang="en-IN" sz="2400" dirty="0">
                              <a:solidFill>
                                <a:schemeClr val="tx2"/>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 xmlns:m="http://schemas.openxmlformats.org/officeDocument/2006/math">
                              <m:f>
                                <m:fPr>
                                  <m:ctrlPr>
                                    <a:rPr lang="en-IN" sz="2400" i="1" smtClean="0">
                                      <a:solidFill>
                                        <a:schemeClr val="tx2"/>
                                      </a:solidFill>
                                      <a:latin typeface="Cambria Math" panose="02040503050406030204" pitchFamily="18" charset="0"/>
                                    </a:rPr>
                                  </m:ctrlPr>
                                </m:fPr>
                                <m:num>
                                  <m:r>
                                    <a:rPr lang="en-US" sz="2400" b="0" i="1" smtClean="0">
                                      <a:solidFill>
                                        <a:schemeClr val="tx2"/>
                                      </a:solidFill>
                                      <a:latin typeface="Cambria Math" panose="02040503050406030204" pitchFamily="18" charset="0"/>
                                    </a:rPr>
                                    <m:t>1</m:t>
                                  </m:r>
                                </m:num>
                                <m:den>
                                  <m:r>
                                    <a:rPr lang="en-US" sz="2400" b="0" i="1" smtClean="0">
                                      <a:solidFill>
                                        <a:schemeClr val="tx2"/>
                                      </a:solidFill>
                                      <a:latin typeface="Cambria Math" panose="02040503050406030204" pitchFamily="18" charset="0"/>
                                    </a:rPr>
                                    <m:t>4</m:t>
                                  </m:r>
                                </m:den>
                              </m:f>
                            </m:oMath>
                          </a14:m>
                          <a:r>
                            <a:rPr lang="en-IN" sz="2400" dirty="0">
                              <a:solidFill>
                                <a:schemeClr val="tx2"/>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0432528"/>
                      </a:ext>
                    </a:extLst>
                  </a:tr>
                </a:tbl>
              </a:graphicData>
            </a:graphic>
          </p:graphicFrame>
        </mc:Choice>
        <mc:Fallback xmlns="">
          <p:graphicFrame>
            <p:nvGraphicFramePr>
              <p:cNvPr id="7" name="Table 6">
                <a:extLst>
                  <a:ext uri="{FF2B5EF4-FFF2-40B4-BE49-F238E27FC236}">
                    <a16:creationId xmlns:a16="http://schemas.microsoft.com/office/drawing/2014/main" id="{E203E4AB-AEB5-472E-9E42-93982E30F7E4}"/>
                  </a:ext>
                </a:extLst>
              </p:cNvPr>
              <p:cNvGraphicFramePr>
                <a:graphicFrameLocks noGrp="1"/>
              </p:cNvGraphicFramePr>
              <p:nvPr>
                <p:extLst>
                  <p:ext uri="{D42A27DB-BD31-4B8C-83A1-F6EECF244321}">
                    <p14:modId xmlns:p14="http://schemas.microsoft.com/office/powerpoint/2010/main" val="3965349868"/>
                  </p:ext>
                </p:extLst>
              </p:nvPr>
            </p:nvGraphicFramePr>
            <p:xfrm>
              <a:off x="6993964" y="1964507"/>
              <a:ext cx="4986226" cy="3867658"/>
            </p:xfrm>
            <a:graphic>
              <a:graphicData uri="http://schemas.openxmlformats.org/drawingml/2006/table">
                <a:tbl>
                  <a:tblPr firstRow="1" bandRow="1">
                    <a:tableStyleId>{5C22544A-7EE6-4342-B048-85BDC9FD1C3A}</a:tableStyleId>
                  </a:tblPr>
                  <a:tblGrid>
                    <a:gridCol w="2150036">
                      <a:extLst>
                        <a:ext uri="{9D8B030D-6E8A-4147-A177-3AD203B41FA5}">
                          <a16:colId xmlns:a16="http://schemas.microsoft.com/office/drawing/2014/main" val="56891301"/>
                        </a:ext>
                      </a:extLst>
                    </a:gridCol>
                    <a:gridCol w="2836190">
                      <a:extLst>
                        <a:ext uri="{9D8B030D-6E8A-4147-A177-3AD203B41FA5}">
                          <a16:colId xmlns:a16="http://schemas.microsoft.com/office/drawing/2014/main" val="2517454264"/>
                        </a:ext>
                      </a:extLst>
                    </a:gridCol>
                  </a:tblGrid>
                  <a:tr h="822960">
                    <a:tc>
                      <a:txBody>
                        <a:bodyPr/>
                        <a:lstStyle/>
                        <a:p>
                          <a:pPr algn="ctr"/>
                          <a:r>
                            <a:rPr lang="en-IN" sz="2400" dirty="0">
                              <a:solidFill>
                                <a:sysClr val="windowText" lastClr="000000"/>
                              </a:solidFill>
                            </a:rPr>
                            <a:t>Decibel</a:t>
                          </a:r>
                        </a:p>
                        <a:p>
                          <a:pPr algn="ctr"/>
                          <a:r>
                            <a:rPr lang="en-IN" sz="2400" dirty="0">
                              <a:solidFill>
                                <a:sysClr val="windowText" lastClr="000000"/>
                              </a:solidFill>
                            </a:rPr>
                            <a:t>Level (</a:t>
                          </a:r>
                          <a:r>
                            <a:rPr lang="en-IN" sz="2400" dirty="0" err="1">
                              <a:solidFill>
                                <a:sysClr val="windowText" lastClr="000000"/>
                              </a:solidFill>
                            </a:rPr>
                            <a:t>dBA</a:t>
                          </a:r>
                          <a:r>
                            <a:rPr lang="en-IN" sz="2400" dirty="0">
                              <a:solidFill>
                                <a:sysClr val="windowText" lastClr="00000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ysClr val="windowText" lastClr="000000"/>
                              </a:solidFill>
                            </a:rPr>
                            <a:t>Exposure Time</a:t>
                          </a:r>
                        </a:p>
                        <a:p>
                          <a:pPr algn="ctr"/>
                          <a:r>
                            <a:rPr lang="en-IN" sz="2400" dirty="0">
                              <a:solidFill>
                                <a:sysClr val="windowText" lastClr="000000"/>
                              </a:solidFill>
                            </a:rPr>
                            <a:t>(hours)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3438018"/>
                      </a:ext>
                    </a:extLst>
                  </a:tr>
                  <a:tr h="457200">
                    <a:tc>
                      <a:txBody>
                        <a:bodyPr/>
                        <a:lstStyle/>
                        <a:p>
                          <a:pPr algn="ctr"/>
                          <a:r>
                            <a:rPr lang="en-IN" sz="2400" dirty="0">
                              <a:solidFill>
                                <a:schemeClr val="tx2"/>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chemeClr val="tx2"/>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2201394"/>
                      </a:ext>
                    </a:extLst>
                  </a:tr>
                  <a:tr h="457200">
                    <a:tc>
                      <a:txBody>
                        <a:bodyPr/>
                        <a:lstStyle/>
                        <a:p>
                          <a:pPr algn="ctr"/>
                          <a:r>
                            <a:rPr lang="en-IN" sz="2400" dirty="0">
                              <a:solidFill>
                                <a:schemeClr val="tx2"/>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2"/>
                              </a:solidFill>
                            </a:rPr>
                            <a:t>4</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735404"/>
                      </a:ext>
                    </a:extLst>
                  </a:tr>
                  <a:tr h="457200">
                    <a:tc>
                      <a:txBody>
                        <a:bodyPr/>
                        <a:lstStyle/>
                        <a:p>
                          <a:pPr algn="ctr"/>
                          <a:r>
                            <a:rPr lang="en-IN" sz="2400" dirty="0">
                              <a:solidFill>
                                <a:schemeClr val="tx2"/>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2"/>
                              </a:solidFill>
                            </a:rPr>
                            <a:t>2</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0849418"/>
                      </a:ext>
                    </a:extLst>
                  </a:tr>
                  <a:tr h="457200">
                    <a:tc>
                      <a:txBody>
                        <a:bodyPr/>
                        <a:lstStyle/>
                        <a:p>
                          <a:pPr algn="ctr"/>
                          <a:r>
                            <a:rPr lang="en-IN" sz="2400" dirty="0">
                              <a:solidFill>
                                <a:schemeClr val="tx2"/>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2"/>
                              </a:solidFill>
                            </a:rPr>
                            <a:t>1</a:t>
                          </a:r>
                          <a:endParaRPr lang="en-IN"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0209898"/>
                      </a:ext>
                    </a:extLst>
                  </a:tr>
                  <a:tr h="607949">
                    <a:tc>
                      <a:txBody>
                        <a:bodyPr/>
                        <a:lstStyle/>
                        <a:p>
                          <a:pPr algn="ctr"/>
                          <a:r>
                            <a:rPr lang="en-IN" sz="2400" dirty="0">
                              <a:solidFill>
                                <a:schemeClr val="tx2"/>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75966" t="-442000" r="-429" b="-111000"/>
                          </a:stretch>
                        </a:blipFill>
                      </a:tcPr>
                    </a:tc>
                    <a:extLst>
                      <a:ext uri="{0D108BD9-81ED-4DB2-BD59-A6C34878D82A}">
                        <a16:rowId xmlns:a16="http://schemas.microsoft.com/office/drawing/2014/main" val="4061740773"/>
                      </a:ext>
                    </a:extLst>
                  </a:tr>
                  <a:tr h="607949">
                    <a:tc>
                      <a:txBody>
                        <a:bodyPr/>
                        <a:lstStyle/>
                        <a:p>
                          <a:pPr algn="ctr"/>
                          <a:r>
                            <a:rPr lang="en-IN" sz="2400" dirty="0">
                              <a:solidFill>
                                <a:schemeClr val="tx2"/>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75966" t="-542000" r="-429" b="-11000"/>
                          </a:stretch>
                        </a:blipFill>
                      </a:tcPr>
                    </a:tc>
                    <a:extLst>
                      <a:ext uri="{0D108BD9-81ED-4DB2-BD59-A6C34878D82A}">
                        <a16:rowId xmlns:a16="http://schemas.microsoft.com/office/drawing/2014/main" val="2720432528"/>
                      </a:ext>
                    </a:extLst>
                  </a:tr>
                </a:tbl>
              </a:graphicData>
            </a:graphic>
          </p:graphicFrame>
        </mc:Fallback>
      </mc:AlternateContent>
    </p:spTree>
    <p:extLst>
      <p:ext uri="{BB962C8B-B14F-4D97-AF65-F5344CB8AC3E}">
        <p14:creationId xmlns:p14="http://schemas.microsoft.com/office/powerpoint/2010/main" val="2701779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3DF0B0BF-0558-1048-AC06-1D1812F060BC}"/>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Learn</a:t>
            </a:r>
            <a:br>
              <a:rPr lang="en-US" sz="2800" dirty="0">
                <a:solidFill>
                  <a:srgbClr val="0070C0"/>
                </a:solidFill>
              </a:rPr>
            </a:br>
            <a:r>
              <a:rPr lang="en-US" sz="2800" b="0" dirty="0">
                <a:solidFill>
                  <a:schemeClr val="tx1"/>
                </a:solidFill>
              </a:rPr>
              <a:t>Counterexamples</a:t>
            </a:r>
          </a:p>
        </p:txBody>
      </p:sp>
      <p:sp>
        <p:nvSpPr>
          <p:cNvPr id="6" name="Content Placeholder 2">
            <a:extLst>
              <a:ext uri="{FF2B5EF4-FFF2-40B4-BE49-F238E27FC236}">
                <a16:creationId xmlns:a16="http://schemas.microsoft.com/office/drawing/2014/main" id="{6684FE74-CD2E-4C44-B64A-F1E5DEE53F02}"/>
              </a:ext>
            </a:extLst>
          </p:cNvPr>
          <p:cNvSpPr txBox="1">
            <a:spLocks/>
          </p:cNvSpPr>
          <p:nvPr/>
        </p:nvSpPr>
        <p:spPr>
          <a:xfrm>
            <a:off x="459873" y="1780269"/>
            <a:ext cx="9245442" cy="2545546"/>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800" dirty="0">
                <a:latin typeface="+mj-lt"/>
              </a:rPr>
              <a:t>To show that a conjecture is true for all cases, you must prove it. It only takes one example that contradicts the conjecture, however, to show that a conjecture is not always true. This example is called a </a:t>
            </a:r>
            <a:r>
              <a:rPr lang="en-US" sz="2800" b="1" dirty="0">
                <a:solidFill>
                  <a:schemeClr val="tx1"/>
                </a:solidFill>
                <a:latin typeface="+mj-lt"/>
              </a:rPr>
              <a:t>counterexample</a:t>
            </a:r>
            <a:r>
              <a:rPr lang="en-US" sz="2800" dirty="0">
                <a:latin typeface="+mj-lt"/>
              </a:rPr>
              <a:t>, and it can be a number, a drawing, or a statement.</a:t>
            </a:r>
            <a:endParaRPr lang="en-US" sz="2800" dirty="0"/>
          </a:p>
        </p:txBody>
      </p:sp>
    </p:spTree>
    <p:extLst>
      <p:ext uri="{BB962C8B-B14F-4D97-AF65-F5344CB8AC3E}">
        <p14:creationId xmlns:p14="http://schemas.microsoft.com/office/powerpoint/2010/main" val="3633560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0070C0"/>
                </a:solidFill>
              </a:rPr>
            </a:br>
            <a:r>
              <a:rPr lang="en-US" sz="2800" b="0" dirty="0">
                <a:solidFill>
                  <a:schemeClr val="tx1"/>
                </a:solidFill>
              </a:rPr>
              <a:t>Find Counterexamples</a:t>
            </a:r>
          </a:p>
        </p:txBody>
      </p:sp>
      <p:sp>
        <p:nvSpPr>
          <p:cNvPr id="9" name="Content Placeholder 2">
            <a:extLst>
              <a:ext uri="{FF2B5EF4-FFF2-40B4-BE49-F238E27FC236}">
                <a16:creationId xmlns:a16="http://schemas.microsoft.com/office/drawing/2014/main" id="{63ED06F2-E6A2-48B2-BE48-28A14A3D70BA}"/>
              </a:ext>
            </a:extLst>
          </p:cNvPr>
          <p:cNvSpPr txBox="1">
            <a:spLocks/>
          </p:cNvSpPr>
          <p:nvPr/>
        </p:nvSpPr>
        <p:spPr>
          <a:xfrm>
            <a:off x="456860" y="1713899"/>
            <a:ext cx="7307791" cy="347803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Find a counterexample to show that each conjecture is false.</a:t>
            </a:r>
          </a:p>
          <a:p>
            <a:pPr marL="357188" indent="-357188"/>
            <a:r>
              <a:rPr lang="en-US" sz="2800" b="1" dirty="0">
                <a:solidFill>
                  <a:schemeClr val="tx1"/>
                </a:solidFill>
              </a:rPr>
              <a:t>a. If </a:t>
            </a:r>
            <a:r>
              <a:rPr lang="en-US" sz="2800" b="1" i="1" dirty="0">
                <a:solidFill>
                  <a:schemeClr val="tx1"/>
                </a:solidFill>
              </a:rPr>
              <a:t>n</a:t>
            </a:r>
            <a:r>
              <a:rPr lang="en-US" sz="2800" b="1" dirty="0">
                <a:solidFill>
                  <a:schemeClr val="tx1"/>
                </a:solidFill>
              </a:rPr>
              <a:t> is a real number, then −</a:t>
            </a:r>
            <a:r>
              <a:rPr lang="en-US" sz="2800" b="1" i="1" dirty="0">
                <a:solidFill>
                  <a:schemeClr val="tx1"/>
                </a:solidFill>
              </a:rPr>
              <a:t>n</a:t>
            </a:r>
            <a:r>
              <a:rPr lang="en-US" sz="2800" b="1" dirty="0">
                <a:solidFill>
                  <a:schemeClr val="tx1"/>
                </a:solidFill>
              </a:rPr>
              <a:t> is a negative number.</a:t>
            </a:r>
          </a:p>
          <a:p>
            <a:pPr marL="357188" indent="-357188"/>
            <a:r>
              <a:rPr lang="en-US" sz="2800" b="1" dirty="0">
                <a:solidFill>
                  <a:schemeClr val="tx1"/>
                </a:solidFill>
              </a:rPr>
              <a:t>b. If ∠</a:t>
            </a:r>
            <a:r>
              <a:rPr lang="en-US" sz="2800" b="1" i="1" dirty="0">
                <a:solidFill>
                  <a:schemeClr val="tx1"/>
                </a:solidFill>
              </a:rPr>
              <a:t>ABC</a:t>
            </a:r>
            <a:r>
              <a:rPr lang="en-US" sz="2800" b="1" dirty="0">
                <a:solidFill>
                  <a:schemeClr val="tx1"/>
                </a:solidFill>
              </a:rPr>
              <a:t> ≅ ∠</a:t>
            </a:r>
            <a:r>
              <a:rPr lang="en-US" sz="2800" b="1" i="1" dirty="0">
                <a:solidFill>
                  <a:schemeClr val="tx1"/>
                </a:solidFill>
              </a:rPr>
              <a:t>DBE</a:t>
            </a:r>
            <a:r>
              <a:rPr lang="en-US" sz="2800" b="1" dirty="0">
                <a:solidFill>
                  <a:schemeClr val="tx1"/>
                </a:solidFill>
              </a:rPr>
              <a:t>, then ∠</a:t>
            </a:r>
            <a:r>
              <a:rPr lang="en-US" sz="2800" b="1" i="1" dirty="0">
                <a:solidFill>
                  <a:schemeClr val="tx1"/>
                </a:solidFill>
              </a:rPr>
              <a:t>ABC</a:t>
            </a:r>
            <a:r>
              <a:rPr lang="en-US" sz="2800" b="1" dirty="0">
                <a:solidFill>
                  <a:schemeClr val="tx1"/>
                </a:solidFill>
              </a:rPr>
              <a:t> and ∠</a:t>
            </a:r>
            <a:r>
              <a:rPr lang="en-US" sz="2800" b="1" i="1" dirty="0">
                <a:solidFill>
                  <a:schemeClr val="tx1"/>
                </a:solidFill>
              </a:rPr>
              <a:t>DBE</a:t>
            </a:r>
            <a:r>
              <a:rPr lang="en-US" sz="2800" b="1" dirty="0">
                <a:solidFill>
                  <a:schemeClr val="tx1"/>
                </a:solidFill>
              </a:rPr>
              <a:t> are vertical angles.</a:t>
            </a:r>
          </a:p>
        </p:txBody>
      </p:sp>
      <p:pic>
        <p:nvPicPr>
          <p:cNvPr id="2" name="Picture 2" descr="A picture containing text&#10;&#10;Description automatically generated">
            <a:extLst>
              <a:ext uri="{FF2B5EF4-FFF2-40B4-BE49-F238E27FC236}">
                <a16:creationId xmlns:a16="http://schemas.microsoft.com/office/drawing/2014/main" id="{3BAF943D-6022-893C-CB62-7327EA9C701F}"/>
              </a:ext>
            </a:extLst>
          </p:cNvPr>
          <p:cNvPicPr>
            <a:picLocks noChangeAspect="1"/>
          </p:cNvPicPr>
          <p:nvPr/>
        </p:nvPicPr>
        <p:blipFill>
          <a:blip r:embed="rId2"/>
          <a:stretch>
            <a:fillRect/>
          </a:stretch>
        </p:blipFill>
        <p:spPr>
          <a:xfrm>
            <a:off x="0" y="5943600"/>
            <a:ext cx="12192000" cy="1828800"/>
          </a:xfrm>
          <a:prstGeom prst="rect">
            <a:avLst/>
          </a:prstGeom>
        </p:spPr>
      </p:pic>
    </p:spTree>
    <p:extLst>
      <p:ext uri="{BB962C8B-B14F-4D97-AF65-F5344CB8AC3E}">
        <p14:creationId xmlns:p14="http://schemas.microsoft.com/office/powerpoint/2010/main" val="639460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0070C0"/>
                </a:solidFill>
              </a:rPr>
            </a:br>
            <a:r>
              <a:rPr lang="en-US" sz="2800" b="0" dirty="0">
                <a:solidFill>
                  <a:schemeClr val="tx1"/>
                </a:solidFill>
              </a:rPr>
              <a:t>Find Counterexamples</a:t>
            </a:r>
          </a:p>
        </p:txBody>
      </p:sp>
      <p:sp>
        <p:nvSpPr>
          <p:cNvPr id="9" name="Content Placeholder 2">
            <a:extLst>
              <a:ext uri="{FF2B5EF4-FFF2-40B4-BE49-F238E27FC236}">
                <a16:creationId xmlns:a16="http://schemas.microsoft.com/office/drawing/2014/main" id="{63ED06F2-E6A2-48B2-BE48-28A14A3D70BA}"/>
              </a:ext>
            </a:extLst>
          </p:cNvPr>
          <p:cNvSpPr txBox="1">
            <a:spLocks/>
          </p:cNvSpPr>
          <p:nvPr/>
        </p:nvSpPr>
        <p:spPr>
          <a:xfrm>
            <a:off x="456859" y="1713899"/>
            <a:ext cx="7261297" cy="4237450"/>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7188" indent="-357188"/>
            <a:r>
              <a:rPr lang="en-US" sz="2800" b="1" dirty="0">
                <a:solidFill>
                  <a:schemeClr val="tx1"/>
                </a:solidFill>
              </a:rPr>
              <a:t>a. If </a:t>
            </a:r>
            <a:r>
              <a:rPr lang="en-US" sz="2800" b="1" i="1" dirty="0">
                <a:solidFill>
                  <a:schemeClr val="tx1"/>
                </a:solidFill>
              </a:rPr>
              <a:t>n</a:t>
            </a:r>
            <a:r>
              <a:rPr lang="en-US" sz="2800" b="1" dirty="0">
                <a:solidFill>
                  <a:schemeClr val="tx1"/>
                </a:solidFill>
              </a:rPr>
              <a:t> is a real number, then −</a:t>
            </a:r>
            <a:r>
              <a:rPr lang="en-US" sz="2800" b="1" i="1" dirty="0">
                <a:solidFill>
                  <a:schemeClr val="tx1"/>
                </a:solidFill>
              </a:rPr>
              <a:t>n</a:t>
            </a:r>
            <a:r>
              <a:rPr lang="en-US" sz="2800" b="1" dirty="0">
                <a:solidFill>
                  <a:schemeClr val="tx1"/>
                </a:solidFill>
              </a:rPr>
              <a:t> is a negative number.</a:t>
            </a:r>
          </a:p>
          <a:p>
            <a:r>
              <a:rPr lang="en-US" sz="2800" dirty="0"/>
              <a:t>When </a:t>
            </a:r>
            <a:r>
              <a:rPr lang="en-US" sz="2800" i="1" dirty="0"/>
              <a:t>n</a:t>
            </a:r>
            <a:r>
              <a:rPr lang="en-US" sz="2800" dirty="0"/>
              <a:t> is </a:t>
            </a:r>
            <a:r>
              <a:rPr lang="en-US" sz="2800" dirty="0">
                <a:latin typeface="Arial" panose="020B0604020202020204" pitchFamily="34" charset="0"/>
                <a:cs typeface="Arial" panose="020B0604020202020204" pitchFamily="34" charset="0"/>
              </a:rPr>
              <a:t>−</a:t>
            </a:r>
            <a:r>
              <a:rPr lang="en-US" sz="2800" dirty="0"/>
              <a:t>4, −</a:t>
            </a:r>
            <a:r>
              <a:rPr lang="en-US" sz="2800" i="1" dirty="0"/>
              <a:t>n</a:t>
            </a:r>
            <a:r>
              <a:rPr lang="en-US" sz="2800" dirty="0"/>
              <a:t> is −(−4) or 4, which is a positive number. Because −</a:t>
            </a:r>
            <a:r>
              <a:rPr lang="en-US" sz="2800" i="1" dirty="0"/>
              <a:t>n</a:t>
            </a:r>
            <a:r>
              <a:rPr lang="en-US" sz="2800" dirty="0"/>
              <a:t> is not negative, this is a counterexample.</a:t>
            </a:r>
          </a:p>
        </p:txBody>
      </p:sp>
    </p:spTree>
    <p:extLst>
      <p:ext uri="{BB962C8B-B14F-4D97-AF65-F5344CB8AC3E}">
        <p14:creationId xmlns:p14="http://schemas.microsoft.com/office/powerpoint/2010/main" val="1123231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0070C0"/>
                </a:solidFill>
              </a:rPr>
            </a:br>
            <a:r>
              <a:rPr lang="en-US" sz="2800" b="0" dirty="0">
                <a:solidFill>
                  <a:schemeClr val="tx1"/>
                </a:solidFill>
              </a:rPr>
              <a:t>Find Counterexamples</a:t>
            </a:r>
          </a:p>
        </p:txBody>
      </p:sp>
      <p:sp>
        <p:nvSpPr>
          <p:cNvPr id="9" name="Content Placeholder 2">
            <a:extLst>
              <a:ext uri="{FF2B5EF4-FFF2-40B4-BE49-F238E27FC236}">
                <a16:creationId xmlns:a16="http://schemas.microsoft.com/office/drawing/2014/main" id="{63ED06F2-E6A2-48B2-BE48-28A14A3D70BA}"/>
              </a:ext>
            </a:extLst>
          </p:cNvPr>
          <p:cNvSpPr txBox="1">
            <a:spLocks/>
          </p:cNvSpPr>
          <p:nvPr/>
        </p:nvSpPr>
        <p:spPr>
          <a:xfrm>
            <a:off x="456860" y="1713899"/>
            <a:ext cx="7493772" cy="397397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9263" indent="-449263"/>
            <a:r>
              <a:rPr lang="en-US" sz="2800" b="1" dirty="0">
                <a:solidFill>
                  <a:schemeClr val="tx1"/>
                </a:solidFill>
              </a:rPr>
              <a:t>b. If ∠</a:t>
            </a:r>
            <a:r>
              <a:rPr lang="en-US" sz="2800" b="1" i="1" dirty="0">
                <a:solidFill>
                  <a:schemeClr val="tx1"/>
                </a:solidFill>
              </a:rPr>
              <a:t>ABC</a:t>
            </a:r>
            <a:r>
              <a:rPr lang="en-US" sz="2800" b="1" dirty="0">
                <a:solidFill>
                  <a:schemeClr val="tx1"/>
                </a:solidFill>
              </a:rPr>
              <a:t> ≅ ∠</a:t>
            </a:r>
            <a:r>
              <a:rPr lang="en-US" sz="2800" b="1" i="1" dirty="0">
                <a:solidFill>
                  <a:schemeClr val="tx1"/>
                </a:solidFill>
              </a:rPr>
              <a:t>DBE</a:t>
            </a:r>
            <a:r>
              <a:rPr lang="en-US" sz="2800" b="1" dirty="0">
                <a:solidFill>
                  <a:schemeClr val="tx1"/>
                </a:solidFill>
              </a:rPr>
              <a:t>, then ∠</a:t>
            </a:r>
            <a:r>
              <a:rPr lang="en-US" sz="2800" b="1" i="1" dirty="0">
                <a:solidFill>
                  <a:schemeClr val="tx1"/>
                </a:solidFill>
              </a:rPr>
              <a:t>ABC</a:t>
            </a:r>
            <a:r>
              <a:rPr lang="en-US" sz="2800" b="1" dirty="0">
                <a:solidFill>
                  <a:schemeClr val="tx1"/>
                </a:solidFill>
              </a:rPr>
              <a:t> and ∠</a:t>
            </a:r>
            <a:r>
              <a:rPr lang="en-US" sz="2800" b="1" i="1" dirty="0">
                <a:solidFill>
                  <a:schemeClr val="tx1"/>
                </a:solidFill>
              </a:rPr>
              <a:t>DBE</a:t>
            </a:r>
            <a:r>
              <a:rPr lang="en-US" sz="2800" b="1" dirty="0">
                <a:solidFill>
                  <a:schemeClr val="tx1"/>
                </a:solidFill>
              </a:rPr>
              <a:t> are vertical angles.</a:t>
            </a:r>
          </a:p>
          <a:p>
            <a:r>
              <a:rPr lang="en-US" sz="2800" dirty="0"/>
              <a:t>When points </a:t>
            </a:r>
            <a:r>
              <a:rPr lang="en-US" sz="2800" i="1" dirty="0"/>
              <a:t>A</a:t>
            </a:r>
            <a:r>
              <a:rPr lang="en-US" sz="2800" dirty="0"/>
              <a:t>, </a:t>
            </a:r>
            <a:r>
              <a:rPr lang="en-US" sz="2800" i="1" dirty="0"/>
              <a:t>B</a:t>
            </a:r>
            <a:r>
              <a:rPr lang="en-US" sz="2800" dirty="0"/>
              <a:t>, and </a:t>
            </a:r>
            <a:r>
              <a:rPr lang="en-US" sz="2800" i="1" dirty="0"/>
              <a:t>D</a:t>
            </a:r>
            <a:r>
              <a:rPr lang="en-US" sz="2800" dirty="0"/>
              <a:t> are noncollinear and points </a:t>
            </a:r>
            <a:r>
              <a:rPr lang="en-US" sz="2800" i="1" dirty="0"/>
              <a:t>E</a:t>
            </a:r>
            <a:r>
              <a:rPr lang="en-US" sz="2800" dirty="0"/>
              <a:t>, </a:t>
            </a:r>
            <a:r>
              <a:rPr lang="en-US" sz="2800" i="1" dirty="0"/>
              <a:t>B</a:t>
            </a:r>
            <a:r>
              <a:rPr lang="en-US" sz="2800" dirty="0"/>
              <a:t>, and </a:t>
            </a:r>
            <a:r>
              <a:rPr lang="en-US" sz="2800" i="1" dirty="0"/>
              <a:t>C</a:t>
            </a:r>
            <a:r>
              <a:rPr lang="en-US" sz="2800" dirty="0"/>
              <a:t> are noncollinear, the conjecture is false.</a:t>
            </a:r>
          </a:p>
          <a:p>
            <a:r>
              <a:rPr lang="en-US" sz="2800" dirty="0"/>
              <a:t>In the figure, ∠</a:t>
            </a:r>
            <a:r>
              <a:rPr lang="en-US" sz="2800" i="1" dirty="0"/>
              <a:t>ABC</a:t>
            </a:r>
            <a:r>
              <a:rPr lang="en-US" sz="2800" dirty="0"/>
              <a:t> ≅ ∠</a:t>
            </a:r>
            <a:r>
              <a:rPr lang="en-US" sz="2800" i="1" dirty="0"/>
              <a:t>DBE</a:t>
            </a:r>
            <a:r>
              <a:rPr lang="en-US" sz="2800" dirty="0"/>
              <a:t>, but ∠</a:t>
            </a:r>
            <a:r>
              <a:rPr lang="en-US" sz="2800" i="1" dirty="0"/>
              <a:t>ABC</a:t>
            </a:r>
            <a:r>
              <a:rPr lang="en-US" sz="2800" dirty="0"/>
              <a:t> and ∠</a:t>
            </a:r>
            <a:r>
              <a:rPr lang="en-US" sz="2800" i="1" dirty="0"/>
              <a:t>DBE</a:t>
            </a:r>
            <a:r>
              <a:rPr lang="en-US" sz="2800" dirty="0"/>
              <a:t> are not vertical angles.</a:t>
            </a:r>
            <a:endParaRPr lang="en-US" sz="2800" u="none" strike="noStrike" baseline="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8701" y="2130533"/>
            <a:ext cx="2436439" cy="1818908"/>
          </a:xfrm>
          <a:prstGeom prst="rect">
            <a:avLst/>
          </a:prstGeom>
        </p:spPr>
      </p:pic>
    </p:spTree>
    <p:extLst>
      <p:ext uri="{BB962C8B-B14F-4D97-AF65-F5344CB8AC3E}">
        <p14:creationId xmlns:p14="http://schemas.microsoft.com/office/powerpoint/2010/main" val="3020671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0070C0"/>
                </a:solidFill>
              </a:rPr>
            </a:br>
            <a:r>
              <a:rPr lang="en-US" sz="2800" b="0" dirty="0">
                <a:solidFill>
                  <a:schemeClr val="tx1"/>
                </a:solidFill>
              </a:rPr>
              <a:t>Find Counterexamples</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83F3EB91-17DF-D044-83E2-63ED6DCD3089}"/>
                  </a:ext>
                </a:extLst>
              </p:cNvPr>
              <p:cNvSpPr txBox="1">
                <a:spLocks/>
              </p:cNvSpPr>
              <p:nvPr/>
            </p:nvSpPr>
            <p:spPr>
              <a:xfrm>
                <a:off x="459872" y="1707846"/>
                <a:ext cx="11413881" cy="431643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Find a counterexample to show that each conjecture is false.</a:t>
                </a:r>
              </a:p>
              <a:p>
                <a:r>
                  <a:rPr lang="en-US" sz="2800" b="1" dirty="0">
                    <a:solidFill>
                      <a:schemeClr val="tx1"/>
                    </a:solidFill>
                  </a:rPr>
                  <a:t>a.</a:t>
                </a:r>
                <a:r>
                  <a:rPr lang="en-US" sz="2800" dirty="0"/>
                  <a:t> If </a:t>
                </a:r>
                <a:r>
                  <a:rPr lang="en-US" sz="2800" i="1" dirty="0"/>
                  <a:t>n</a:t>
                </a:r>
                <a:r>
                  <a:rPr lang="en-US" sz="2800" dirty="0"/>
                  <a:t> is a real number, then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𝑛</m:t>
                        </m:r>
                      </m:den>
                    </m:f>
                  </m:oMath>
                </a14:m>
                <a:r>
                  <a:rPr lang="en-US" sz="2800" dirty="0"/>
                  <a:t> &lt; </a:t>
                </a:r>
                <a:r>
                  <a:rPr lang="en-US" sz="2800" i="1" dirty="0"/>
                  <a:t>n</a:t>
                </a:r>
                <a:r>
                  <a:rPr lang="en-US" sz="2800" dirty="0"/>
                  <a:t>. Select all that apply.</a:t>
                </a:r>
              </a:p>
              <a:p>
                <a:pPr marL="363538"/>
                <a:r>
                  <a:rPr lang="en-US" sz="2800" dirty="0"/>
                  <a:t>A. </a:t>
                </a:r>
                <a:r>
                  <a:rPr lang="en-US" sz="2800" i="1" dirty="0"/>
                  <a:t>n</a:t>
                </a:r>
                <a:r>
                  <a:rPr lang="en-US" sz="2800" dirty="0"/>
                  <a:t> = −3      B. </a:t>
                </a:r>
                <a14:m>
                  <m:oMath xmlns:m="http://schemas.openxmlformats.org/officeDocument/2006/math">
                    <m:r>
                      <a:rPr lang="en-US" sz="2800" b="0" i="1" smtClean="0">
                        <a:latin typeface="Cambria Math" panose="02040503050406030204" pitchFamily="18" charset="0"/>
                      </a:rPr>
                      <m:t>𝑛</m:t>
                    </m:r>
                    <m:r>
                      <a:rPr lang="en-US" sz="2800" b="0" i="0" smtClean="0">
                        <a:latin typeface="Cambria Math" panose="02040503050406030204" pitchFamily="18" charset="0"/>
                      </a:rPr>
                      <m:t>=</m:t>
                    </m:r>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4</m:t>
                        </m:r>
                      </m:den>
                    </m:f>
                  </m:oMath>
                </a14:m>
                <a:r>
                  <a:rPr lang="en-US" sz="2800" dirty="0"/>
                  <a:t>      C. </a:t>
                </a:r>
                <a:r>
                  <a:rPr lang="en-US" sz="2800" i="1" dirty="0"/>
                  <a:t>n</a:t>
                </a:r>
                <a:r>
                  <a:rPr lang="en-US" sz="2800" dirty="0"/>
                  <a:t> = 1     D. </a:t>
                </a:r>
                <a:r>
                  <a:rPr lang="en-US" sz="2800" i="1" dirty="0"/>
                  <a:t>n</a:t>
                </a:r>
                <a:r>
                  <a:rPr lang="en-US" sz="2800" dirty="0"/>
                  <a:t> = 5      E. </a:t>
                </a:r>
                <a:r>
                  <a:rPr lang="en-US" sz="2800" i="1" dirty="0"/>
                  <a:t>n</a:t>
                </a:r>
                <a:r>
                  <a:rPr lang="en-US" sz="2800" dirty="0"/>
                  <a:t> = 100</a:t>
                </a:r>
              </a:p>
            </p:txBody>
          </p:sp>
        </mc:Choice>
        <mc:Fallback xmlns="">
          <p:sp>
            <p:nvSpPr>
              <p:cNvPr id="6"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2" y="1707846"/>
                <a:ext cx="11413881" cy="4316436"/>
              </a:xfrm>
              <a:prstGeom prst="rect">
                <a:avLst/>
              </a:prstGeom>
              <a:blipFill>
                <a:blip r:embed="rId2"/>
                <a:stretch>
                  <a:fillRect l="-1068" t="-1412"/>
                </a:stretch>
              </a:blipFill>
            </p:spPr>
            <p:txBody>
              <a:bodyPr/>
              <a:lstStyle/>
              <a:p>
                <a:r>
                  <a:rPr lang="en-US">
                    <a:noFill/>
                  </a:rPr>
                  <a:t> </a:t>
                </a:r>
              </a:p>
            </p:txBody>
          </p:sp>
        </mc:Fallback>
      </mc:AlternateContent>
      <p:pic>
        <p:nvPicPr>
          <p:cNvPr id="2" name="Picture 2" descr="A picture containing text&#10;&#10;Description automatically generated">
            <a:extLst>
              <a:ext uri="{FF2B5EF4-FFF2-40B4-BE49-F238E27FC236}">
                <a16:creationId xmlns:a16="http://schemas.microsoft.com/office/drawing/2014/main" id="{47D17764-0BC9-2377-A44A-30C979C27124}"/>
              </a:ext>
            </a:extLst>
          </p:cNvPr>
          <p:cNvPicPr>
            <a:picLocks noChangeAspect="1"/>
          </p:cNvPicPr>
          <p:nvPr/>
        </p:nvPicPr>
        <p:blipFill>
          <a:blip r:embed="rId3"/>
          <a:stretch>
            <a:fillRect/>
          </a:stretch>
        </p:blipFill>
        <p:spPr>
          <a:xfrm>
            <a:off x="0" y="5943600"/>
            <a:ext cx="12192000" cy="1828800"/>
          </a:xfrm>
          <a:prstGeom prst="rect">
            <a:avLst/>
          </a:prstGeom>
        </p:spPr>
      </p:pic>
    </p:spTree>
    <p:extLst>
      <p:ext uri="{BB962C8B-B14F-4D97-AF65-F5344CB8AC3E}">
        <p14:creationId xmlns:p14="http://schemas.microsoft.com/office/powerpoint/2010/main" val="3408288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0070C0"/>
                </a:solidFill>
              </a:rPr>
            </a:br>
            <a:r>
              <a:rPr lang="en-US" sz="2800" b="0" dirty="0">
                <a:solidFill>
                  <a:schemeClr val="tx1"/>
                </a:solidFill>
              </a:rPr>
              <a:t>Find Counterexamples</a:t>
            </a:r>
          </a:p>
        </p:txBody>
      </p:sp>
      <p:sp>
        <p:nvSpPr>
          <p:cNvPr id="6" name="Content Placeholder 2">
            <a:extLst>
              <a:ext uri="{FF2B5EF4-FFF2-40B4-BE49-F238E27FC236}">
                <a16:creationId xmlns:a16="http://schemas.microsoft.com/office/drawing/2014/main" id="{83F3EB91-17DF-D044-83E2-63ED6DCD3089}"/>
              </a:ext>
            </a:extLst>
          </p:cNvPr>
          <p:cNvSpPr txBox="1">
            <a:spLocks/>
          </p:cNvSpPr>
          <p:nvPr/>
        </p:nvSpPr>
        <p:spPr>
          <a:xfrm>
            <a:off x="459872" y="1707846"/>
            <a:ext cx="11413881" cy="431643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b.</a:t>
            </a:r>
            <a:r>
              <a:rPr lang="en-US" sz="2800" dirty="0"/>
              <a:t> If a line intersects a segment at its midpoint, then the line is perpendicular to the segment. Draw a diagram to represent the counterexample.</a:t>
            </a:r>
          </a:p>
        </p:txBody>
      </p:sp>
      <p:pic>
        <p:nvPicPr>
          <p:cNvPr id="2" name="Picture 2" descr="A picture containing text&#10;&#10;Description automatically generated">
            <a:extLst>
              <a:ext uri="{FF2B5EF4-FFF2-40B4-BE49-F238E27FC236}">
                <a16:creationId xmlns:a16="http://schemas.microsoft.com/office/drawing/2014/main" id="{A5FCFA17-151A-4F2B-22F7-EEB43B42E5A0}"/>
              </a:ext>
            </a:extLst>
          </p:cNvPr>
          <p:cNvPicPr>
            <a:picLocks noChangeAspect="1"/>
          </p:cNvPicPr>
          <p:nvPr/>
        </p:nvPicPr>
        <p:blipFill>
          <a:blip r:embed="rId2"/>
          <a:stretch>
            <a:fillRect/>
          </a:stretch>
        </p:blipFill>
        <p:spPr>
          <a:xfrm>
            <a:off x="0" y="5943600"/>
            <a:ext cx="12192000" cy="1828800"/>
          </a:xfrm>
          <a:prstGeom prst="rect">
            <a:avLst/>
          </a:prstGeom>
        </p:spPr>
      </p:pic>
    </p:spTree>
    <p:extLst>
      <p:ext uri="{BB962C8B-B14F-4D97-AF65-F5344CB8AC3E}">
        <p14:creationId xmlns:p14="http://schemas.microsoft.com/office/powerpoint/2010/main" val="1220360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0070C0"/>
                </a:solidFill>
              </a:rPr>
            </a:br>
            <a:r>
              <a:rPr lang="en-US" sz="2800" b="0" dirty="0">
                <a:solidFill>
                  <a:schemeClr val="tx1"/>
                </a:solidFill>
              </a:rPr>
              <a:t>Find Counterexamples</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83F3EB91-17DF-D044-83E2-63ED6DCD3089}"/>
                  </a:ext>
                </a:extLst>
              </p:cNvPr>
              <p:cNvSpPr txBox="1">
                <a:spLocks/>
              </p:cNvSpPr>
              <p:nvPr/>
            </p:nvSpPr>
            <p:spPr>
              <a:xfrm>
                <a:off x="459872" y="1707846"/>
                <a:ext cx="11413881" cy="431643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Find a counterexample to show that each conjecture is false.</a:t>
                </a:r>
              </a:p>
              <a:p>
                <a:r>
                  <a:rPr lang="en-US" sz="2800" b="1" dirty="0">
                    <a:solidFill>
                      <a:schemeClr val="tx1"/>
                    </a:solidFill>
                  </a:rPr>
                  <a:t>a.</a:t>
                </a:r>
                <a:r>
                  <a:rPr lang="en-US" sz="2800" dirty="0"/>
                  <a:t> If </a:t>
                </a:r>
                <a:r>
                  <a:rPr lang="en-US" sz="2800" i="1" dirty="0"/>
                  <a:t>n</a:t>
                </a:r>
                <a:r>
                  <a:rPr lang="en-US" sz="2800" dirty="0"/>
                  <a:t> is a real number, then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𝑛</m:t>
                        </m:r>
                      </m:den>
                    </m:f>
                  </m:oMath>
                </a14:m>
                <a:r>
                  <a:rPr lang="en-US" sz="2800" dirty="0"/>
                  <a:t> &lt; </a:t>
                </a:r>
                <a:r>
                  <a:rPr lang="en-US" sz="2800" i="1" dirty="0"/>
                  <a:t>n</a:t>
                </a:r>
                <a:r>
                  <a:rPr lang="en-US" sz="2800" dirty="0"/>
                  <a:t>. Select all that apply.</a:t>
                </a:r>
              </a:p>
              <a:p>
                <a:pPr marL="363538"/>
                <a:r>
                  <a:rPr lang="en-US" sz="2800" dirty="0"/>
                  <a:t>A. </a:t>
                </a:r>
                <a:r>
                  <a:rPr lang="en-US" sz="2800" i="1" dirty="0"/>
                  <a:t>n</a:t>
                </a:r>
                <a:r>
                  <a:rPr lang="en-US" sz="2800" dirty="0"/>
                  <a:t> = −3      B. </a:t>
                </a:r>
                <a14:m>
                  <m:oMath xmlns:m="http://schemas.openxmlformats.org/officeDocument/2006/math">
                    <m:r>
                      <a:rPr lang="en-US" sz="2800" b="0" i="1" smtClean="0">
                        <a:latin typeface="Cambria Math" panose="02040503050406030204" pitchFamily="18" charset="0"/>
                      </a:rPr>
                      <m:t>𝑛</m:t>
                    </m:r>
                    <m:r>
                      <a:rPr lang="en-US" sz="2800" b="0" i="0" smtClean="0">
                        <a:latin typeface="Cambria Math" panose="02040503050406030204" pitchFamily="18" charset="0"/>
                      </a:rPr>
                      <m:t>=</m:t>
                    </m:r>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4</m:t>
                        </m:r>
                      </m:den>
                    </m:f>
                  </m:oMath>
                </a14:m>
                <a:r>
                  <a:rPr lang="en-US" sz="2800" dirty="0"/>
                  <a:t>      C. </a:t>
                </a:r>
                <a:r>
                  <a:rPr lang="en-US" sz="2800" i="1" dirty="0"/>
                  <a:t>n</a:t>
                </a:r>
                <a:r>
                  <a:rPr lang="en-US" sz="2800" dirty="0"/>
                  <a:t> = 1     D. </a:t>
                </a:r>
                <a:r>
                  <a:rPr lang="en-US" sz="2800" i="1" dirty="0"/>
                  <a:t>n</a:t>
                </a:r>
                <a:r>
                  <a:rPr lang="en-US" sz="2800" dirty="0"/>
                  <a:t> = 5      E. </a:t>
                </a:r>
                <a:r>
                  <a:rPr lang="en-US" sz="2800" i="1" dirty="0"/>
                  <a:t>n</a:t>
                </a:r>
                <a:r>
                  <a:rPr lang="en-US" sz="2800" dirty="0"/>
                  <a:t> = 100</a:t>
                </a:r>
              </a:p>
            </p:txBody>
          </p:sp>
        </mc:Choice>
        <mc:Fallback xmlns="">
          <p:sp>
            <p:nvSpPr>
              <p:cNvPr id="6"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2" y="1707846"/>
                <a:ext cx="11413881" cy="4316436"/>
              </a:xfrm>
              <a:prstGeom prst="rect">
                <a:avLst/>
              </a:prstGeom>
              <a:blipFill>
                <a:blip r:embed="rId2"/>
                <a:stretch>
                  <a:fillRect l="-1068" t="-1412"/>
                </a:stretch>
              </a:blipFill>
            </p:spPr>
            <p:txBody>
              <a:bodyPr/>
              <a:lstStyle/>
              <a:p>
                <a:r>
                  <a:rPr lang="en-US">
                    <a:noFill/>
                  </a:rPr>
                  <a:t> </a:t>
                </a:r>
              </a:p>
            </p:txBody>
          </p:sp>
        </mc:Fallback>
      </mc:AlternateContent>
      <p:sp>
        <p:nvSpPr>
          <p:cNvPr id="5" name="Content Placeholder 2">
            <a:extLst>
              <a:ext uri="{FF2B5EF4-FFF2-40B4-BE49-F238E27FC236}">
                <a16:creationId xmlns:a16="http://schemas.microsoft.com/office/drawing/2014/main" id="{D53F4FBF-0D5D-4DC0-9D9C-B814323A0667}"/>
              </a:ext>
            </a:extLst>
          </p:cNvPr>
          <p:cNvSpPr txBox="1">
            <a:spLocks/>
          </p:cNvSpPr>
          <p:nvPr/>
        </p:nvSpPr>
        <p:spPr>
          <a:xfrm>
            <a:off x="459872" y="4454409"/>
            <a:ext cx="10310797" cy="139148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r>
              <a:rPr lang="en-US" sz="2800" b="1" dirty="0">
                <a:solidFill>
                  <a:schemeClr val="tx1"/>
                </a:solidFill>
              </a:rPr>
              <a:t>b.</a:t>
            </a:r>
            <a:r>
              <a:rPr lang="en-US" sz="2800" dirty="0"/>
              <a:t> If a line intersects a segment at its midpoint, then the line is perpendicular to the segment. Draw a diagram to represent the counterexample.</a:t>
            </a:r>
          </a:p>
        </p:txBody>
      </p:sp>
    </p:spTree>
    <p:extLst>
      <p:ext uri="{BB962C8B-B14F-4D97-AF65-F5344CB8AC3E}">
        <p14:creationId xmlns:p14="http://schemas.microsoft.com/office/powerpoint/2010/main" val="3989395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9FEBC70-14DF-1346-9D20-FCA256EAA232}"/>
              </a:ext>
            </a:extLst>
          </p:cNvPr>
          <p:cNvSpPr txBox="1">
            <a:spLocks/>
          </p:cNvSpPr>
          <p:nvPr/>
        </p:nvSpPr>
        <p:spPr>
          <a:xfrm>
            <a:off x="459873" y="332811"/>
            <a:ext cx="6947606"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Example 5</a:t>
            </a:r>
            <a:br>
              <a:rPr lang="en-US" sz="2800" dirty="0">
                <a:solidFill>
                  <a:srgbClr val="0070C0"/>
                </a:solidFill>
              </a:rPr>
            </a:br>
            <a:r>
              <a:rPr lang="en-US" sz="2800" b="0" dirty="0">
                <a:solidFill>
                  <a:schemeClr val="tx1"/>
                </a:solidFill>
              </a:rPr>
              <a:t>Find Counterexamples</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83F3EB91-17DF-D044-83E2-63ED6DCD3089}"/>
                  </a:ext>
                </a:extLst>
              </p:cNvPr>
              <p:cNvSpPr txBox="1">
                <a:spLocks/>
              </p:cNvSpPr>
              <p:nvPr/>
            </p:nvSpPr>
            <p:spPr>
              <a:xfrm>
                <a:off x="459872" y="1707846"/>
                <a:ext cx="11413881" cy="4316436"/>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i="0" u="none" strike="noStrike" baseline="0" dirty="0">
                    <a:solidFill>
                      <a:schemeClr val="tx1"/>
                    </a:solidFill>
                  </a:rPr>
                  <a:t>Check</a:t>
                </a:r>
              </a:p>
              <a:p>
                <a:r>
                  <a:rPr lang="en-US" sz="2800" dirty="0"/>
                  <a:t>Find a counterexample to show that each conjecture is false.</a:t>
                </a:r>
              </a:p>
              <a:p>
                <a:r>
                  <a:rPr lang="en-US" sz="2800" b="1" dirty="0">
                    <a:solidFill>
                      <a:schemeClr val="tx1"/>
                    </a:solidFill>
                  </a:rPr>
                  <a:t>a.</a:t>
                </a:r>
                <a:r>
                  <a:rPr lang="en-US" sz="2800" dirty="0"/>
                  <a:t> If </a:t>
                </a:r>
                <a:r>
                  <a:rPr lang="en-US" sz="2800" i="1" dirty="0"/>
                  <a:t>n</a:t>
                </a:r>
                <a:r>
                  <a:rPr lang="en-US" sz="2800" dirty="0"/>
                  <a:t> is a real number, then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𝑛</m:t>
                        </m:r>
                      </m:den>
                    </m:f>
                  </m:oMath>
                </a14:m>
                <a:r>
                  <a:rPr lang="en-US" sz="2800" dirty="0"/>
                  <a:t> &lt; </a:t>
                </a:r>
                <a:r>
                  <a:rPr lang="en-US" sz="2800" i="1" dirty="0"/>
                  <a:t>n</a:t>
                </a:r>
                <a:r>
                  <a:rPr lang="en-US" sz="2800" dirty="0"/>
                  <a:t>. Select all that apply.</a:t>
                </a:r>
              </a:p>
              <a:p>
                <a:pPr marL="363538"/>
                <a:r>
                  <a:rPr lang="en-US" sz="2800" dirty="0"/>
                  <a:t>A. </a:t>
                </a:r>
                <a:r>
                  <a:rPr lang="en-US" sz="2800" i="1" dirty="0"/>
                  <a:t>n</a:t>
                </a:r>
                <a:r>
                  <a:rPr lang="en-US" sz="2800" dirty="0"/>
                  <a:t> = −3      B. </a:t>
                </a:r>
                <a14:m>
                  <m:oMath xmlns:m="http://schemas.openxmlformats.org/officeDocument/2006/math">
                    <m:r>
                      <a:rPr lang="en-US" sz="2800" b="0" i="1" smtClean="0">
                        <a:latin typeface="Cambria Math" panose="02040503050406030204" pitchFamily="18" charset="0"/>
                      </a:rPr>
                      <m:t>𝑛</m:t>
                    </m:r>
                    <m:r>
                      <a:rPr lang="en-US" sz="2800" b="0" i="0" smtClean="0">
                        <a:latin typeface="Cambria Math" panose="02040503050406030204" pitchFamily="18" charset="0"/>
                      </a:rPr>
                      <m:t>=</m:t>
                    </m:r>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4</m:t>
                        </m:r>
                      </m:den>
                    </m:f>
                  </m:oMath>
                </a14:m>
                <a:r>
                  <a:rPr lang="en-US" sz="2800" dirty="0"/>
                  <a:t>      C. </a:t>
                </a:r>
                <a:r>
                  <a:rPr lang="en-US" sz="2800" i="1" dirty="0"/>
                  <a:t>n</a:t>
                </a:r>
                <a:r>
                  <a:rPr lang="en-US" sz="2800" dirty="0"/>
                  <a:t> = 1     D. </a:t>
                </a:r>
                <a:r>
                  <a:rPr lang="en-US" sz="2800" i="1" dirty="0"/>
                  <a:t>n</a:t>
                </a:r>
                <a:r>
                  <a:rPr lang="en-US" sz="2800" dirty="0"/>
                  <a:t> = 5      E. </a:t>
                </a:r>
                <a:r>
                  <a:rPr lang="en-US" sz="2800" i="1" dirty="0"/>
                  <a:t>n</a:t>
                </a:r>
                <a:r>
                  <a:rPr lang="en-US" sz="2800" dirty="0"/>
                  <a:t> = 100</a:t>
                </a:r>
              </a:p>
            </p:txBody>
          </p:sp>
        </mc:Choice>
        <mc:Fallback xmlns="">
          <p:sp>
            <p:nvSpPr>
              <p:cNvPr id="6" name="Content Placeholder 2">
                <a:extLst>
                  <a:ext uri="{FF2B5EF4-FFF2-40B4-BE49-F238E27FC236}">
                    <a16:creationId xmlns:a16="http://schemas.microsoft.com/office/drawing/2014/main" id="{83F3EB91-17DF-D044-83E2-63ED6DCD3089}"/>
                  </a:ext>
                </a:extLst>
              </p:cNvPr>
              <p:cNvSpPr txBox="1">
                <a:spLocks noRot="1" noChangeAspect="1" noMove="1" noResize="1" noEditPoints="1" noAdjustHandles="1" noChangeArrowheads="1" noChangeShapeType="1" noTextEdit="1"/>
              </p:cNvSpPr>
              <p:nvPr/>
            </p:nvSpPr>
            <p:spPr>
              <a:xfrm>
                <a:off x="459872" y="1707846"/>
                <a:ext cx="11413881" cy="4316436"/>
              </a:xfrm>
              <a:prstGeom prst="rect">
                <a:avLst/>
              </a:prstGeom>
              <a:blipFill>
                <a:blip r:embed="rId3"/>
                <a:stretch>
                  <a:fillRect l="-1068" t="-1412"/>
                </a:stretch>
              </a:blipFill>
            </p:spPr>
            <p:txBody>
              <a:bodyPr/>
              <a:lstStyle/>
              <a:p>
                <a:r>
                  <a:rPr lang="en-US">
                    <a:noFill/>
                  </a:rPr>
                  <a:t> </a:t>
                </a:r>
              </a:p>
            </p:txBody>
          </p:sp>
        </mc:Fallback>
      </mc:AlternateContent>
      <p:sp>
        <p:nvSpPr>
          <p:cNvPr id="2" name="Oval 1"/>
          <p:cNvSpPr/>
          <p:nvPr/>
        </p:nvSpPr>
        <p:spPr>
          <a:xfrm>
            <a:off x="806824" y="3724836"/>
            <a:ext cx="446771" cy="4975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n>
                <a:solidFill>
                  <a:schemeClr val="tx1"/>
                </a:solidFill>
              </a:ln>
              <a:noFill/>
            </a:endParaRPr>
          </a:p>
        </p:txBody>
      </p:sp>
      <p:sp>
        <p:nvSpPr>
          <p:cNvPr id="7" name="Oval 6"/>
          <p:cNvSpPr/>
          <p:nvPr/>
        </p:nvSpPr>
        <p:spPr>
          <a:xfrm>
            <a:off x="2855259" y="3724835"/>
            <a:ext cx="446771" cy="4975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n>
                <a:solidFill>
                  <a:schemeClr val="tx1"/>
                </a:solidFill>
              </a:ln>
              <a:noFill/>
            </a:endParaRPr>
          </a:p>
        </p:txBody>
      </p:sp>
      <p:sp>
        <p:nvSpPr>
          <p:cNvPr id="8" name="Oval 7"/>
          <p:cNvSpPr/>
          <p:nvPr/>
        </p:nvSpPr>
        <p:spPr>
          <a:xfrm>
            <a:off x="4720649" y="3724835"/>
            <a:ext cx="446771" cy="4751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n>
                <a:solidFill>
                  <a:schemeClr val="tx1"/>
                </a:solidFill>
              </a:ln>
              <a:noFill/>
            </a:endParaRPr>
          </a:p>
        </p:txBody>
      </p:sp>
      <p:sp>
        <p:nvSpPr>
          <p:cNvPr id="9" name="Content Placeholder 2">
            <a:extLst>
              <a:ext uri="{FF2B5EF4-FFF2-40B4-BE49-F238E27FC236}">
                <a16:creationId xmlns:a16="http://schemas.microsoft.com/office/drawing/2014/main" id="{DEC3B297-86DC-448C-B4D0-621FA1B5C6AB}"/>
              </a:ext>
            </a:extLst>
          </p:cNvPr>
          <p:cNvSpPr txBox="1">
            <a:spLocks/>
          </p:cNvSpPr>
          <p:nvPr/>
        </p:nvSpPr>
        <p:spPr>
          <a:xfrm>
            <a:off x="459872" y="4454409"/>
            <a:ext cx="10310797" cy="139148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r>
              <a:rPr lang="en-US" sz="2800" b="1" dirty="0">
                <a:solidFill>
                  <a:schemeClr val="tx1"/>
                </a:solidFill>
              </a:rPr>
              <a:t>b.</a:t>
            </a:r>
            <a:r>
              <a:rPr lang="en-US" sz="2800" dirty="0"/>
              <a:t> If a line intersects a segment at its midpoint, then the line is perpendicular to the segment. Draw a diagram to represent the counterexample.</a:t>
            </a:r>
          </a:p>
        </p:txBody>
      </p:sp>
    </p:spTree>
    <p:extLst>
      <p:ext uri="{BB962C8B-B14F-4D97-AF65-F5344CB8AC3E}">
        <p14:creationId xmlns:p14="http://schemas.microsoft.com/office/powerpoint/2010/main" val="1511443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12" name="Content Placeholder 2">
            <a:extLst>
              <a:ext uri="{FF2B5EF4-FFF2-40B4-BE49-F238E27FC236}">
                <a16:creationId xmlns:a16="http://schemas.microsoft.com/office/drawing/2014/main" id="{A8E898F8-389E-3F4C-B5FF-C53A28BA732A}"/>
              </a:ext>
            </a:extLst>
          </p:cNvPr>
          <p:cNvSpPr txBox="1">
            <a:spLocks/>
          </p:cNvSpPr>
          <p:nvPr/>
        </p:nvSpPr>
        <p:spPr>
          <a:xfrm>
            <a:off x="459872" y="1335888"/>
            <a:ext cx="6897164" cy="451627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latin typeface="Proxima Nova" panose="02000506030000020004"/>
              </a:rPr>
              <a:t>Find a counterexample to show that each conjecture is false.</a:t>
            </a:r>
          </a:p>
          <a:p>
            <a:pPr marL="536575" indent="-536575"/>
            <a:r>
              <a:rPr lang="en-US" sz="2800" b="1" dirty="0">
                <a:solidFill>
                  <a:schemeClr val="tx1"/>
                </a:solidFill>
                <a:latin typeface="Proxima Nova" panose="02000506030000020004"/>
              </a:rPr>
              <a:t>1.  </a:t>
            </a:r>
            <a:r>
              <a:rPr lang="en-US" sz="2800" dirty="0"/>
              <a:t>The diameter of every planet in our solar system is less than 100,000 kilometers. </a:t>
            </a:r>
          </a:p>
          <a:p>
            <a:pPr marL="536575" indent="-536575"/>
            <a:r>
              <a:rPr lang="en-US" sz="2800" b="1" dirty="0">
                <a:solidFill>
                  <a:schemeClr val="tx1"/>
                </a:solidFill>
                <a:latin typeface="Proxima Nova" panose="02000506030000020004"/>
              </a:rPr>
              <a:t>2.  </a:t>
            </a:r>
            <a:r>
              <a:rPr lang="en-US" sz="2800" dirty="0"/>
              <a:t>Supplementary angles cannot be congruent angles. </a:t>
            </a:r>
          </a:p>
          <a:p>
            <a:pPr marL="536575" indent="-536575"/>
            <a:r>
              <a:rPr lang="en-US" sz="2800" b="1" dirty="0">
                <a:solidFill>
                  <a:schemeClr val="tx1"/>
                </a:solidFill>
                <a:latin typeface="Proxima Nova" panose="02000506030000020004"/>
              </a:rPr>
              <a:t>3.  </a:t>
            </a:r>
            <a:r>
              <a:rPr lang="en-US" sz="2800" dirty="0"/>
              <a:t>For every integer </a:t>
            </a:r>
            <a:r>
              <a:rPr lang="en-US" sz="2800" i="1" dirty="0"/>
              <a:t>n</a:t>
            </a:r>
            <a:r>
              <a:rPr lang="en-US" sz="2800" dirty="0"/>
              <a:t>, </a:t>
            </a:r>
            <a:r>
              <a:rPr lang="en-US" sz="2800" i="1" dirty="0"/>
              <a:t>n</a:t>
            </a:r>
            <a:r>
              <a:rPr lang="en-US" sz="2800" baseline="30000" dirty="0"/>
              <a:t>3</a:t>
            </a:r>
            <a:r>
              <a:rPr lang="en-US" sz="2800" dirty="0"/>
              <a:t> is positive. </a:t>
            </a:r>
            <a:endParaRPr lang="en-IN" sz="2800" dirty="0">
              <a:solidFill>
                <a:srgbClr val="FF0000"/>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3551492179"/>
              </p:ext>
            </p:extLst>
          </p:nvPr>
        </p:nvGraphicFramePr>
        <p:xfrm>
          <a:off x="7527516" y="1312467"/>
          <a:ext cx="4422588" cy="4663440"/>
        </p:xfrm>
        <a:graphic>
          <a:graphicData uri="http://schemas.openxmlformats.org/drawingml/2006/table">
            <a:tbl>
              <a:tblPr firstRow="1" bandRow="1">
                <a:tableStyleId>{5C22544A-7EE6-4342-B048-85BDC9FD1C3A}</a:tableStyleId>
              </a:tblPr>
              <a:tblGrid>
                <a:gridCol w="2015565">
                  <a:extLst>
                    <a:ext uri="{9D8B030D-6E8A-4147-A177-3AD203B41FA5}">
                      <a16:colId xmlns:a16="http://schemas.microsoft.com/office/drawing/2014/main" val="2837224339"/>
                    </a:ext>
                  </a:extLst>
                </a:gridCol>
                <a:gridCol w="2407023">
                  <a:extLst>
                    <a:ext uri="{9D8B030D-6E8A-4147-A177-3AD203B41FA5}">
                      <a16:colId xmlns:a16="http://schemas.microsoft.com/office/drawing/2014/main" val="1423844307"/>
                    </a:ext>
                  </a:extLst>
                </a:gridCol>
              </a:tblGrid>
              <a:tr h="370840">
                <a:tc>
                  <a:txBody>
                    <a:bodyPr/>
                    <a:lstStyle/>
                    <a:p>
                      <a:pPr algn="ctr"/>
                      <a:r>
                        <a:rPr lang="en-IN" sz="2800" b="1" dirty="0">
                          <a:solidFill>
                            <a:sysClr val="windowText" lastClr="000000"/>
                          </a:solidFill>
                        </a:rPr>
                        <a:t>Planet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800" b="1" dirty="0">
                          <a:solidFill>
                            <a:sysClr val="windowText" lastClr="000000"/>
                          </a:solidFill>
                        </a:rPr>
                        <a:t>Radius (km)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6556651"/>
                  </a:ext>
                </a:extLst>
              </a:tr>
              <a:tr h="370840">
                <a:tc>
                  <a:txBody>
                    <a:bodyPr/>
                    <a:lstStyle/>
                    <a:p>
                      <a:r>
                        <a:rPr lang="en-IN" sz="2800" dirty="0">
                          <a:solidFill>
                            <a:schemeClr val="tx2"/>
                          </a:solidFill>
                        </a:rPr>
                        <a:t>Earth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6378.1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5417859"/>
                  </a:ext>
                </a:extLst>
              </a:tr>
              <a:tr h="370840">
                <a:tc>
                  <a:txBody>
                    <a:bodyPr/>
                    <a:lstStyle/>
                    <a:p>
                      <a:r>
                        <a:rPr lang="en-IN" sz="2800" b="0" i="0" u="none" strike="noStrike" kern="1200" baseline="0" dirty="0">
                          <a:solidFill>
                            <a:schemeClr val="tx2"/>
                          </a:solidFill>
                          <a:latin typeface="+mn-lt"/>
                          <a:ea typeface="+mn-ea"/>
                          <a:cs typeface="+mn-cs"/>
                        </a:rPr>
                        <a:t>Jupiter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71,492.0</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5556810"/>
                  </a:ext>
                </a:extLst>
              </a:tr>
              <a:tr h="370840">
                <a:tc>
                  <a:txBody>
                    <a:bodyPr/>
                    <a:lstStyle/>
                    <a:p>
                      <a:r>
                        <a:rPr lang="en-IN" sz="2800" b="0" i="0" u="none" strike="noStrike" kern="1200" baseline="0" dirty="0">
                          <a:solidFill>
                            <a:schemeClr val="tx2"/>
                          </a:solidFill>
                          <a:latin typeface="+mn-lt"/>
                          <a:ea typeface="+mn-ea"/>
                          <a:cs typeface="+mn-cs"/>
                        </a:rPr>
                        <a:t>Mars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3396.2</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467455"/>
                  </a:ext>
                </a:extLst>
              </a:tr>
              <a:tr h="370840">
                <a:tc>
                  <a:txBody>
                    <a:bodyPr/>
                    <a:lstStyle/>
                    <a:p>
                      <a:r>
                        <a:rPr lang="en-IN" sz="2800" b="0" i="0" u="none" strike="noStrike" kern="1200" baseline="0" dirty="0">
                          <a:solidFill>
                            <a:schemeClr val="tx2"/>
                          </a:solidFill>
                          <a:latin typeface="+mn-lt"/>
                          <a:ea typeface="+mn-ea"/>
                          <a:cs typeface="+mn-cs"/>
                        </a:rPr>
                        <a:t>Mercury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2439.7</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8615009"/>
                  </a:ext>
                </a:extLst>
              </a:tr>
              <a:tr h="370840">
                <a:tc>
                  <a:txBody>
                    <a:bodyPr/>
                    <a:lstStyle/>
                    <a:p>
                      <a:r>
                        <a:rPr lang="en-IN" sz="2800" b="0" i="0" u="none" strike="noStrike" kern="1200" baseline="0" dirty="0">
                          <a:solidFill>
                            <a:schemeClr val="tx2"/>
                          </a:solidFill>
                          <a:latin typeface="+mn-lt"/>
                          <a:ea typeface="+mn-ea"/>
                          <a:cs typeface="+mn-cs"/>
                        </a:rPr>
                        <a:t>Neptune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24,764.0</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3015372"/>
                  </a:ext>
                </a:extLst>
              </a:tr>
              <a:tr h="370840">
                <a:tc>
                  <a:txBody>
                    <a:bodyPr/>
                    <a:lstStyle/>
                    <a:p>
                      <a:r>
                        <a:rPr lang="en-IN" sz="2800" b="0" i="0" u="none" strike="noStrike" kern="1200" baseline="0" dirty="0">
                          <a:solidFill>
                            <a:schemeClr val="tx2"/>
                          </a:solidFill>
                          <a:latin typeface="+mn-lt"/>
                          <a:ea typeface="+mn-ea"/>
                          <a:cs typeface="+mn-cs"/>
                        </a:rPr>
                        <a:t>Saturn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60,268.0</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31264"/>
                  </a:ext>
                </a:extLst>
              </a:tr>
              <a:tr h="185420">
                <a:tc>
                  <a:txBody>
                    <a:bodyPr/>
                    <a:lstStyle/>
                    <a:p>
                      <a:r>
                        <a:rPr lang="en-IN" sz="2800" b="0" i="0" u="none" strike="noStrike" kern="1200" baseline="0" dirty="0">
                          <a:solidFill>
                            <a:schemeClr val="tx2"/>
                          </a:solidFill>
                          <a:latin typeface="+mn-lt"/>
                          <a:ea typeface="+mn-ea"/>
                          <a:cs typeface="+mn-cs"/>
                        </a:rPr>
                        <a:t>Uranus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25,559.0</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3147166"/>
                  </a:ext>
                </a:extLst>
              </a:tr>
              <a:tr h="185420">
                <a:tc>
                  <a:txBody>
                    <a:bodyPr/>
                    <a:lstStyle/>
                    <a:p>
                      <a:r>
                        <a:rPr lang="en-IN" sz="2800" b="0" i="0" u="none" strike="noStrike" kern="1200" baseline="0" dirty="0">
                          <a:solidFill>
                            <a:schemeClr val="tx2"/>
                          </a:solidFill>
                          <a:latin typeface="+mn-lt"/>
                          <a:ea typeface="+mn-ea"/>
                          <a:cs typeface="+mn-cs"/>
                        </a:rPr>
                        <a:t>Venus</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6051.8</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551556"/>
                  </a:ext>
                </a:extLst>
              </a:tr>
            </a:tbl>
          </a:graphicData>
        </a:graphic>
      </p:graphicFrame>
      <p:sp>
        <p:nvSpPr>
          <p:cNvPr id="4" name="Rectangle 3"/>
          <p:cNvSpPr/>
          <p:nvPr/>
        </p:nvSpPr>
        <p:spPr>
          <a:xfrm>
            <a:off x="7419938" y="5922119"/>
            <a:ext cx="2824438" cy="523220"/>
          </a:xfrm>
          <a:prstGeom prst="rect">
            <a:avLst/>
          </a:prstGeom>
        </p:spPr>
        <p:txBody>
          <a:bodyPr wrap="square">
            <a:spAutoFit/>
          </a:bodyPr>
          <a:lstStyle/>
          <a:p>
            <a:r>
              <a:rPr lang="en-IN" sz="2800" dirty="0">
                <a:solidFill>
                  <a:schemeClr val="tx2"/>
                </a:solidFill>
              </a:rPr>
              <a:t>Source: NASA</a:t>
            </a:r>
          </a:p>
        </p:txBody>
      </p:sp>
      <p:pic>
        <p:nvPicPr>
          <p:cNvPr id="2" name="Picture 2" descr="A picture containing text&#10;&#10;Description automatically generated">
            <a:extLst>
              <a:ext uri="{FF2B5EF4-FFF2-40B4-BE49-F238E27FC236}">
                <a16:creationId xmlns:a16="http://schemas.microsoft.com/office/drawing/2014/main" id="{B68991D5-DA10-DBC3-D710-B6056A0E0814}"/>
              </a:ext>
            </a:extLst>
          </p:cNvPr>
          <p:cNvPicPr>
            <a:picLocks noChangeAspect="1"/>
          </p:cNvPicPr>
          <p:nvPr/>
        </p:nvPicPr>
        <p:blipFill>
          <a:blip r:embed="rId3"/>
          <a:stretch>
            <a:fillRect/>
          </a:stretch>
        </p:blipFill>
        <p:spPr>
          <a:xfrm>
            <a:off x="0" y="5943600"/>
            <a:ext cx="12192000" cy="1828800"/>
          </a:xfrm>
          <a:prstGeom prst="rect">
            <a:avLst/>
          </a:prstGeom>
        </p:spPr>
      </p:pic>
    </p:spTree>
    <p:extLst>
      <p:ext uri="{BB962C8B-B14F-4D97-AF65-F5344CB8AC3E}">
        <p14:creationId xmlns:p14="http://schemas.microsoft.com/office/powerpoint/2010/main" val="1291341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DF0B0BF-0558-1048-AC06-1D1812F060BC}"/>
              </a:ext>
            </a:extLst>
          </p:cNvPr>
          <p:cNvSpPr txBox="1">
            <a:spLocks/>
          </p:cNvSpPr>
          <p:nvPr/>
        </p:nvSpPr>
        <p:spPr>
          <a:xfrm>
            <a:off x="459872" y="332811"/>
            <a:ext cx="7937508" cy="12862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sz="2800" dirty="0">
                <a:solidFill>
                  <a:srgbClr val="0070C0"/>
                </a:solidFill>
              </a:rPr>
              <a:t>Exit Ticket</a:t>
            </a:r>
            <a:endParaRPr lang="en-US" sz="2800" b="0" dirty="0">
              <a:solidFill>
                <a:schemeClr val="tx1"/>
              </a:solidFill>
            </a:endParaRPr>
          </a:p>
        </p:txBody>
      </p:sp>
      <p:sp>
        <p:nvSpPr>
          <p:cNvPr id="12" name="Content Placeholder 2">
            <a:extLst>
              <a:ext uri="{FF2B5EF4-FFF2-40B4-BE49-F238E27FC236}">
                <a16:creationId xmlns:a16="http://schemas.microsoft.com/office/drawing/2014/main" id="{A8E898F8-389E-3F4C-B5FF-C53A28BA732A}"/>
              </a:ext>
            </a:extLst>
          </p:cNvPr>
          <p:cNvSpPr txBox="1">
            <a:spLocks/>
          </p:cNvSpPr>
          <p:nvPr/>
        </p:nvSpPr>
        <p:spPr>
          <a:xfrm>
            <a:off x="459872" y="1335889"/>
            <a:ext cx="6897164" cy="464001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latin typeface="Proxima Nova" panose="02000506030000020004"/>
              </a:rPr>
              <a:t>Find a counterexample to show that each conjecture is false.</a:t>
            </a:r>
          </a:p>
          <a:p>
            <a:pPr marL="536575" indent="-536575"/>
            <a:r>
              <a:rPr lang="en-US" sz="2800" b="1" dirty="0">
                <a:solidFill>
                  <a:schemeClr val="tx1"/>
                </a:solidFill>
                <a:latin typeface="Proxima Nova" panose="02000506030000020004"/>
              </a:rPr>
              <a:t>1.  </a:t>
            </a:r>
            <a:r>
              <a:rPr lang="en-US" sz="2800" dirty="0"/>
              <a:t>The diameter of every planet in our solar system is less than 100,000 kilometers. </a:t>
            </a:r>
            <a:r>
              <a:rPr lang="en-IN" sz="2800" dirty="0">
                <a:solidFill>
                  <a:srgbClr val="FF0000"/>
                </a:solidFill>
              </a:rPr>
              <a:t>Jupiter or Saturn</a:t>
            </a:r>
            <a:endParaRPr lang="en-US" sz="2800" dirty="0"/>
          </a:p>
          <a:p>
            <a:pPr marL="536575" indent="-536575"/>
            <a:r>
              <a:rPr lang="en-US" sz="2800" b="1" dirty="0">
                <a:solidFill>
                  <a:schemeClr val="tx1"/>
                </a:solidFill>
                <a:latin typeface="Proxima Nova" panose="02000506030000020004"/>
              </a:rPr>
              <a:t>2.  </a:t>
            </a:r>
            <a:r>
              <a:rPr lang="en-US" sz="2800" dirty="0"/>
              <a:t>Supplementary angles cannot be congruent angles. </a:t>
            </a:r>
            <a:r>
              <a:rPr lang="en-IN" sz="2800" dirty="0">
                <a:solidFill>
                  <a:srgbClr val="FF0000"/>
                </a:solidFill>
              </a:rPr>
              <a:t>two right angles</a:t>
            </a:r>
            <a:endParaRPr lang="en-US" sz="2800" dirty="0"/>
          </a:p>
          <a:p>
            <a:pPr marL="536575" indent="-536575"/>
            <a:r>
              <a:rPr lang="en-US" sz="2800" b="1" dirty="0">
                <a:solidFill>
                  <a:schemeClr val="tx1"/>
                </a:solidFill>
                <a:latin typeface="Proxima Nova" panose="02000506030000020004"/>
              </a:rPr>
              <a:t>3.  </a:t>
            </a:r>
            <a:r>
              <a:rPr lang="en-US" sz="2800" dirty="0"/>
              <a:t>For every integer </a:t>
            </a:r>
            <a:r>
              <a:rPr lang="en-US" sz="2800" i="1" dirty="0"/>
              <a:t>n</a:t>
            </a:r>
            <a:r>
              <a:rPr lang="en-US" sz="2800" dirty="0"/>
              <a:t>, </a:t>
            </a:r>
            <a:r>
              <a:rPr lang="en-US" sz="2800" i="1" dirty="0"/>
              <a:t>n</a:t>
            </a:r>
            <a:r>
              <a:rPr lang="en-US" sz="2800" baseline="30000" dirty="0"/>
              <a:t>3</a:t>
            </a:r>
            <a:r>
              <a:rPr lang="en-US" sz="2800" dirty="0"/>
              <a:t> is positive. </a:t>
            </a:r>
            <a:r>
              <a:rPr lang="en-IN" sz="2800" i="1" dirty="0">
                <a:solidFill>
                  <a:srgbClr val="FF0000"/>
                </a:solidFill>
              </a:rPr>
              <a:t>n</a:t>
            </a:r>
            <a:r>
              <a:rPr lang="en-IN" sz="2800" dirty="0">
                <a:solidFill>
                  <a:srgbClr val="FF0000"/>
                </a:solidFill>
              </a:rPr>
              <a:t> ≤ 0</a:t>
            </a:r>
          </a:p>
        </p:txBody>
      </p:sp>
      <p:graphicFrame>
        <p:nvGraphicFramePr>
          <p:cNvPr id="7" name="Table 6"/>
          <p:cNvGraphicFramePr>
            <a:graphicFrameLocks noGrp="1"/>
          </p:cNvGraphicFramePr>
          <p:nvPr>
            <p:extLst>
              <p:ext uri="{D42A27DB-BD31-4B8C-83A1-F6EECF244321}">
                <p14:modId xmlns:p14="http://schemas.microsoft.com/office/powerpoint/2010/main" val="3968871970"/>
              </p:ext>
            </p:extLst>
          </p:nvPr>
        </p:nvGraphicFramePr>
        <p:xfrm>
          <a:off x="7527516" y="1312467"/>
          <a:ext cx="4422588" cy="4663440"/>
        </p:xfrm>
        <a:graphic>
          <a:graphicData uri="http://schemas.openxmlformats.org/drawingml/2006/table">
            <a:tbl>
              <a:tblPr firstRow="1" bandRow="1">
                <a:tableStyleId>{5C22544A-7EE6-4342-B048-85BDC9FD1C3A}</a:tableStyleId>
              </a:tblPr>
              <a:tblGrid>
                <a:gridCol w="2015565">
                  <a:extLst>
                    <a:ext uri="{9D8B030D-6E8A-4147-A177-3AD203B41FA5}">
                      <a16:colId xmlns:a16="http://schemas.microsoft.com/office/drawing/2014/main" val="2837224339"/>
                    </a:ext>
                  </a:extLst>
                </a:gridCol>
                <a:gridCol w="2407023">
                  <a:extLst>
                    <a:ext uri="{9D8B030D-6E8A-4147-A177-3AD203B41FA5}">
                      <a16:colId xmlns:a16="http://schemas.microsoft.com/office/drawing/2014/main" val="1423844307"/>
                    </a:ext>
                  </a:extLst>
                </a:gridCol>
              </a:tblGrid>
              <a:tr h="370840">
                <a:tc>
                  <a:txBody>
                    <a:bodyPr/>
                    <a:lstStyle/>
                    <a:p>
                      <a:pPr algn="ctr"/>
                      <a:r>
                        <a:rPr lang="en-IN" sz="2800" b="1" dirty="0">
                          <a:solidFill>
                            <a:sysClr val="windowText" lastClr="000000"/>
                          </a:solidFill>
                        </a:rPr>
                        <a:t>Planet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800" b="1" dirty="0">
                          <a:solidFill>
                            <a:sysClr val="windowText" lastClr="000000"/>
                          </a:solidFill>
                        </a:rPr>
                        <a:t>Radius (km)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6556651"/>
                  </a:ext>
                </a:extLst>
              </a:tr>
              <a:tr h="370840">
                <a:tc>
                  <a:txBody>
                    <a:bodyPr/>
                    <a:lstStyle/>
                    <a:p>
                      <a:r>
                        <a:rPr lang="en-IN" sz="2800" dirty="0">
                          <a:solidFill>
                            <a:schemeClr val="tx2"/>
                          </a:solidFill>
                        </a:rPr>
                        <a:t>Earth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6378.1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5417859"/>
                  </a:ext>
                </a:extLst>
              </a:tr>
              <a:tr h="370840">
                <a:tc>
                  <a:txBody>
                    <a:bodyPr/>
                    <a:lstStyle/>
                    <a:p>
                      <a:r>
                        <a:rPr lang="en-IN" sz="2800" b="0" i="0" u="none" strike="noStrike" kern="1200" baseline="0" dirty="0">
                          <a:solidFill>
                            <a:schemeClr val="tx2"/>
                          </a:solidFill>
                          <a:latin typeface="+mn-lt"/>
                          <a:ea typeface="+mn-ea"/>
                          <a:cs typeface="+mn-cs"/>
                        </a:rPr>
                        <a:t>Jupiter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71,492.0</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5556810"/>
                  </a:ext>
                </a:extLst>
              </a:tr>
              <a:tr h="370840">
                <a:tc>
                  <a:txBody>
                    <a:bodyPr/>
                    <a:lstStyle/>
                    <a:p>
                      <a:r>
                        <a:rPr lang="en-IN" sz="2800" b="0" i="0" u="none" strike="noStrike" kern="1200" baseline="0" dirty="0">
                          <a:solidFill>
                            <a:schemeClr val="tx2"/>
                          </a:solidFill>
                          <a:latin typeface="+mn-lt"/>
                          <a:ea typeface="+mn-ea"/>
                          <a:cs typeface="+mn-cs"/>
                        </a:rPr>
                        <a:t>Mars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3396.2</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467455"/>
                  </a:ext>
                </a:extLst>
              </a:tr>
              <a:tr h="370840">
                <a:tc>
                  <a:txBody>
                    <a:bodyPr/>
                    <a:lstStyle/>
                    <a:p>
                      <a:r>
                        <a:rPr lang="en-IN" sz="2800" b="0" i="0" u="none" strike="noStrike" kern="1200" baseline="0" dirty="0">
                          <a:solidFill>
                            <a:schemeClr val="tx2"/>
                          </a:solidFill>
                          <a:latin typeface="+mn-lt"/>
                          <a:ea typeface="+mn-ea"/>
                          <a:cs typeface="+mn-cs"/>
                        </a:rPr>
                        <a:t>Mercury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2439.7</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8615009"/>
                  </a:ext>
                </a:extLst>
              </a:tr>
              <a:tr h="370840">
                <a:tc>
                  <a:txBody>
                    <a:bodyPr/>
                    <a:lstStyle/>
                    <a:p>
                      <a:r>
                        <a:rPr lang="en-IN" sz="2800" b="0" i="0" u="none" strike="noStrike" kern="1200" baseline="0" dirty="0">
                          <a:solidFill>
                            <a:schemeClr val="tx2"/>
                          </a:solidFill>
                          <a:latin typeface="+mn-lt"/>
                          <a:ea typeface="+mn-ea"/>
                          <a:cs typeface="+mn-cs"/>
                        </a:rPr>
                        <a:t>Neptune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24,764.0</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3015372"/>
                  </a:ext>
                </a:extLst>
              </a:tr>
              <a:tr h="370840">
                <a:tc>
                  <a:txBody>
                    <a:bodyPr/>
                    <a:lstStyle/>
                    <a:p>
                      <a:r>
                        <a:rPr lang="en-IN" sz="2800" b="0" i="0" u="none" strike="noStrike" kern="1200" baseline="0" dirty="0">
                          <a:solidFill>
                            <a:schemeClr val="tx2"/>
                          </a:solidFill>
                          <a:latin typeface="+mn-lt"/>
                          <a:ea typeface="+mn-ea"/>
                          <a:cs typeface="+mn-cs"/>
                        </a:rPr>
                        <a:t>Saturn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60,268.0</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31264"/>
                  </a:ext>
                </a:extLst>
              </a:tr>
              <a:tr h="185420">
                <a:tc>
                  <a:txBody>
                    <a:bodyPr/>
                    <a:lstStyle/>
                    <a:p>
                      <a:r>
                        <a:rPr lang="en-IN" sz="2800" b="0" i="0" u="none" strike="noStrike" kern="1200" baseline="0" dirty="0">
                          <a:solidFill>
                            <a:schemeClr val="tx2"/>
                          </a:solidFill>
                          <a:latin typeface="+mn-lt"/>
                          <a:ea typeface="+mn-ea"/>
                          <a:cs typeface="+mn-cs"/>
                        </a:rPr>
                        <a:t>Uranus 	</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25,559.0</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3147166"/>
                  </a:ext>
                </a:extLst>
              </a:tr>
              <a:tr h="185420">
                <a:tc>
                  <a:txBody>
                    <a:bodyPr/>
                    <a:lstStyle/>
                    <a:p>
                      <a:r>
                        <a:rPr lang="en-IN" sz="2800" b="0" i="0" u="none" strike="noStrike" kern="1200" baseline="0" dirty="0">
                          <a:solidFill>
                            <a:schemeClr val="tx2"/>
                          </a:solidFill>
                          <a:latin typeface="+mn-lt"/>
                          <a:ea typeface="+mn-ea"/>
                          <a:cs typeface="+mn-cs"/>
                        </a:rPr>
                        <a:t>Venus</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IN" sz="2800" b="0" i="0" u="none" strike="noStrike" kern="1200" baseline="0" dirty="0">
                          <a:solidFill>
                            <a:schemeClr val="tx2"/>
                          </a:solidFill>
                          <a:latin typeface="+mn-lt"/>
                          <a:ea typeface="+mn-ea"/>
                          <a:cs typeface="+mn-cs"/>
                        </a:rPr>
                        <a:t>6051.8</a:t>
                      </a:r>
                      <a:endParaRPr lang="en-IN" sz="2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551556"/>
                  </a:ext>
                </a:extLst>
              </a:tr>
            </a:tbl>
          </a:graphicData>
        </a:graphic>
      </p:graphicFrame>
      <p:sp>
        <p:nvSpPr>
          <p:cNvPr id="4" name="Rectangle 3"/>
          <p:cNvSpPr/>
          <p:nvPr/>
        </p:nvSpPr>
        <p:spPr>
          <a:xfrm>
            <a:off x="7419938" y="5922119"/>
            <a:ext cx="2824438" cy="523220"/>
          </a:xfrm>
          <a:prstGeom prst="rect">
            <a:avLst/>
          </a:prstGeom>
        </p:spPr>
        <p:txBody>
          <a:bodyPr wrap="square">
            <a:spAutoFit/>
          </a:bodyPr>
          <a:lstStyle/>
          <a:p>
            <a:r>
              <a:rPr lang="en-IN" sz="2800" dirty="0">
                <a:solidFill>
                  <a:schemeClr val="tx2"/>
                </a:solidFill>
              </a:rPr>
              <a:t>Source: NASA</a:t>
            </a:r>
          </a:p>
        </p:txBody>
      </p:sp>
    </p:spTree>
    <p:extLst>
      <p:ext uri="{BB962C8B-B14F-4D97-AF65-F5344CB8AC3E}">
        <p14:creationId xmlns:p14="http://schemas.microsoft.com/office/powerpoint/2010/main" val="24937589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8dfdc7cc7edec5a1815d882a7f7ce31defdd4"/>
</p:tagLst>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 Template 16x9 2020 update" id="{5E47A058-0525-4FF8-ABFF-DAB3961E1CA4}" vid="{3779B88A-58AE-471A-9261-01943B1F04F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ebb11a2-b469-44b8-8bf8-081d58bb6473" xsi:nil="true"/>
    <lcf76f155ced4ddcb4097134ff3c332f xmlns="9450ef5d-1a70-432a-a187-b784c13ee2c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66630E732CA44D970B0FD5490C9BA6" ma:contentTypeVersion="18" ma:contentTypeDescription="Create a new document." ma:contentTypeScope="" ma:versionID="90db7acf3981c1b8afc1ad983dca2cb0">
  <xsd:schema xmlns:xsd="http://www.w3.org/2001/XMLSchema" xmlns:xs="http://www.w3.org/2001/XMLSchema" xmlns:p="http://schemas.microsoft.com/office/2006/metadata/properties" xmlns:ns2="9450ef5d-1a70-432a-a187-b784c13ee2c7" xmlns:ns3="eebb11a2-b469-44b8-8bf8-081d58bb6473" targetNamespace="http://schemas.microsoft.com/office/2006/metadata/properties" ma:root="true" ma:fieldsID="43b234907c8b9389a0c1a05c706dc29a" ns2:_="" ns3:_="">
    <xsd:import namespace="9450ef5d-1a70-432a-a187-b784c13ee2c7"/>
    <xsd:import namespace="eebb11a2-b469-44b8-8bf8-081d58bb647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50ef5d-1a70-432a-a187-b784c13ee2c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ebb11a2-b469-44b8-8bf8-081d58bb6473"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253635cd-e542-46dd-a609-9988ad3410aa}" ma:internalName="TaxCatchAll" ma:showField="CatchAllData" ma:web="eebb11a2-b469-44b8-8bf8-081d58bb64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7B8949-CBC3-4377-A494-7591C33E696E}">
  <ds:schemaRefs>
    <ds:schemaRef ds:uri="http://purl.org/dc/elements/1.1/"/>
    <ds:schemaRef ds:uri="http://schemas.microsoft.com/office/2006/metadata/properties"/>
    <ds:schemaRef ds:uri="http://purl.org/dc/terms/"/>
    <ds:schemaRef ds:uri="9450ef5d-1a70-432a-a187-b784c13ee2c7"/>
    <ds:schemaRef ds:uri="http://schemas.microsoft.com/office/2006/documentManagement/types"/>
    <ds:schemaRef ds:uri="http://schemas.microsoft.com/office/infopath/2007/PartnerControls"/>
    <ds:schemaRef ds:uri="http://schemas.openxmlformats.org/package/2006/metadata/core-properties"/>
    <ds:schemaRef ds:uri="eebb11a2-b469-44b8-8bf8-081d58bb6473"/>
    <ds:schemaRef ds:uri="http://www.w3.org/XML/1998/namespace"/>
    <ds:schemaRef ds:uri="http://purl.org/dc/dcmitype/"/>
  </ds:schemaRefs>
</ds:datastoreItem>
</file>

<file path=customXml/itemProps2.xml><?xml version="1.0" encoding="utf-8"?>
<ds:datastoreItem xmlns:ds="http://schemas.openxmlformats.org/officeDocument/2006/customXml" ds:itemID="{C2019317-E879-42C5-A38E-278820CBC08E}">
  <ds:schemaRefs>
    <ds:schemaRef ds:uri="http://schemas.microsoft.com/sharepoint/v3/contenttype/forms"/>
  </ds:schemaRefs>
</ds:datastoreItem>
</file>

<file path=customXml/itemProps3.xml><?xml version="1.0" encoding="utf-8"?>
<ds:datastoreItem xmlns:ds="http://schemas.openxmlformats.org/officeDocument/2006/customXml" ds:itemID="{5F2A9078-4805-41F4-8C75-199BFFF4D6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50ef5d-1a70-432a-a187-b784c13ee2c7"/>
    <ds:schemaRef ds:uri="eebb11a2-b469-44b8-8bf8-081d58bb64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6901</TotalTime>
  <Words>1878</Words>
  <Application>Microsoft Office PowerPoint</Application>
  <PresentationFormat>Widescreen</PresentationFormat>
  <Paragraphs>283</Paragraphs>
  <Slides>31</Slides>
  <Notes>10</Notes>
  <HiddenSlides>0</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Title Slide</vt:lpstr>
      <vt:lpstr>Content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16:9 PPT Template: User Notes Delete this slide from final presentation.</dc:title>
  <dc:creator>Grubelich, Rocio</dc:creator>
  <cp:lastModifiedBy>Stephanides Angela</cp:lastModifiedBy>
  <cp:revision>329</cp:revision>
  <cp:lastPrinted>2018-08-01T21:17:27Z</cp:lastPrinted>
  <dcterms:created xsi:type="dcterms:W3CDTF">2020-09-17T18:06:02Z</dcterms:created>
  <dcterms:modified xsi:type="dcterms:W3CDTF">2022-10-17T21:18:35Z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0x0101000266630E732CA44D970B0FD5490C9BA6</vt:lpwstr>
  </property>
</Properties>
</file>