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6"/>
  </p:notesMasterIdLst>
  <p:sldIdLst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F88AAD-E21F-9347-8CDC-ED8E67635F09}" v="80" dt="2021-01-13T04:39:08.482"/>
    <p1510:client id="{37829A0F-5831-4160-B0BD-4D468F0FDA0C}" v="16" dt="2019-05-28T15:20:37.168"/>
    <p1510:client id="{B624CC9D-27BC-C76D-6E16-4BD4DB96292F}" v="128" dt="2021-01-13T04:00:45.737"/>
    <p1510:client id="{C042EC29-9E6F-F335-25FE-2A1B29968863}" v="3" dt="2021-01-13T16:53:29.091"/>
    <p1510:client id="{C4AB2F1C-0690-3794-9FED-DC82E964030B}" v="3044" dt="2021-01-13T04:34:25.5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EECAC-ADD3-404E-B0DE-0BEB66066D4F}" type="datetimeFigureOut">
              <a:rPr lang="en-US"/>
              <a:t>1/14/2021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0256B-6C68-43D4-88C3-905BAE5ECFD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841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05187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B5785328-055A-41F3-AAE0-E89DB39B3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54" y="5937"/>
            <a:ext cx="8959515" cy="57010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B13C6D-7491-4973-84A6-E6898F8E9DF5}"/>
              </a:ext>
            </a:extLst>
          </p:cNvPr>
          <p:cNvSpPr txBox="1"/>
          <p:nvPr/>
        </p:nvSpPr>
        <p:spPr>
          <a:xfrm>
            <a:off x="8817129" y="724965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Hint: alternate exterior angles are congruent!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8DE83C-6E6B-4B26-B2EA-3158694C5AC5}"/>
              </a:ext>
            </a:extLst>
          </p:cNvPr>
          <p:cNvSpPr txBox="1"/>
          <p:nvPr/>
        </p:nvSpPr>
        <p:spPr>
          <a:xfrm>
            <a:off x="7228978" y="4597873"/>
            <a:ext cx="334597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Hint: Parallel lines have the same slope. Graph or use</a:t>
            </a:r>
          </a:p>
          <a:p>
            <a:r>
              <a:rPr lang="en-US" dirty="0">
                <a:cs typeface="Calibri"/>
              </a:rPr>
              <a:t>Slope intercept form to substitute the point &amp; slope: y=</a:t>
            </a:r>
            <a:r>
              <a:rPr lang="en-US" dirty="0" err="1">
                <a:cs typeface="Calibri"/>
              </a:rPr>
              <a:t>mx+b</a:t>
            </a:r>
            <a:r>
              <a:rPr lang="en-US" dirty="0">
                <a:cs typeface="Calibri"/>
              </a:rPr>
              <a:t> or point-slope form y-y1=m(x-x1)</a:t>
            </a:r>
          </a:p>
        </p:txBody>
      </p:sp>
      <p:pic>
        <p:nvPicPr>
          <p:cNvPr id="5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ED4092AD-18EF-471F-904B-63A22ED9C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75470"/>
            <a:ext cx="7772400" cy="1165860"/>
          </a:xfrm>
          <a:prstGeom prst="rect">
            <a:avLst/>
          </a:prstGeom>
        </p:spPr>
      </p:pic>
      <p:pic>
        <p:nvPicPr>
          <p:cNvPr id="6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3F16430F-B3B9-47E8-B8B2-D909B5AEC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475470"/>
            <a:ext cx="7772400" cy="1165860"/>
          </a:xfrm>
          <a:prstGeom prst="rect">
            <a:avLst/>
          </a:prstGeom>
        </p:spPr>
      </p:pic>
      <p:pic>
        <p:nvPicPr>
          <p:cNvPr id="7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5DEEA348-4F35-4D33-91AA-40CC62F6C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475470"/>
            <a:ext cx="7772400" cy="1165860"/>
          </a:xfrm>
          <a:prstGeom prst="rect">
            <a:avLst/>
          </a:prstGeom>
        </p:spPr>
      </p:pic>
      <p:pic>
        <p:nvPicPr>
          <p:cNvPr id="8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B325499-009D-4EBA-9BCE-FE5602063A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339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AFF10170-D4DD-4D9D-92E2-79A49DF46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295" y="290311"/>
            <a:ext cx="7716252" cy="4026438"/>
          </a:xfrm>
          <a:prstGeom prst="rect">
            <a:avLst/>
          </a:prstGeom>
        </p:spPr>
      </p:pic>
      <p:pic>
        <p:nvPicPr>
          <p:cNvPr id="3" name="Picture 3" descr="A picture containing meter, clock&#10;&#10;Description automatically generated">
            <a:extLst>
              <a:ext uri="{FF2B5EF4-FFF2-40B4-BE49-F238E27FC236}">
                <a16:creationId xmlns:a16="http://schemas.microsoft.com/office/drawing/2014/main" id="{1895AB31-B009-4D49-BD79-5EE5E4BA3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109" y="4700049"/>
            <a:ext cx="2293368" cy="15123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0D8672-F598-4ED5-B1C0-8E5BC56973D3}"/>
              </a:ext>
            </a:extLst>
          </p:cNvPr>
          <p:cNvSpPr txBox="1"/>
          <p:nvPr/>
        </p:nvSpPr>
        <p:spPr>
          <a:xfrm>
            <a:off x="8477534" y="1016757"/>
            <a:ext cx="2743200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Hint: the smallest side is across from the smallest angle and the largest side is across from the largest angle – also remember the sum of two sides must be greater than the third.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0FC61-B10E-44FC-84AE-1C42C7F480E0}"/>
              </a:ext>
            </a:extLst>
          </p:cNvPr>
          <p:cNvSpPr txBox="1"/>
          <p:nvPr/>
        </p:nvSpPr>
        <p:spPr>
          <a:xfrm>
            <a:off x="6880320" y="4617065"/>
            <a:ext cx="27432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A ray has one endpoint and goes forever in one direction  - know your vocabulary for line, line segment, and ray.</a:t>
            </a:r>
          </a:p>
        </p:txBody>
      </p:sp>
      <p:pic>
        <p:nvPicPr>
          <p:cNvPr id="6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03EE88A7-EE20-4E41-B463-A4F21C152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475470"/>
            <a:ext cx="7772400" cy="1165860"/>
          </a:xfrm>
          <a:prstGeom prst="rect">
            <a:avLst/>
          </a:prstGeom>
        </p:spPr>
      </p:pic>
      <p:pic>
        <p:nvPicPr>
          <p:cNvPr id="7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B56B3A48-A6BF-49B8-B7B9-CC1433F47B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776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39E06E4C-DD26-4984-BDEC-4214129B3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684" y="222354"/>
            <a:ext cx="7789651" cy="59244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FEE463-F262-4FB4-A280-301136823F05}"/>
              </a:ext>
            </a:extLst>
          </p:cNvPr>
          <p:cNvSpPr txBox="1"/>
          <p:nvPr/>
        </p:nvSpPr>
        <p:spPr>
          <a:xfrm>
            <a:off x="6095396" y="4540118"/>
            <a:ext cx="318675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Use </a:t>
            </a:r>
            <a:r>
              <a:rPr lang="en-US" dirty="0" err="1"/>
              <a:t>pythagoren</a:t>
            </a:r>
            <a:r>
              <a:rPr lang="en-US" dirty="0"/>
              <a:t> theorem </a:t>
            </a:r>
            <a:endParaRPr lang="en-US">
              <a:cs typeface="Calibri"/>
            </a:endParaRPr>
          </a:p>
          <a:p>
            <a:r>
              <a:rPr lang="en-US" dirty="0">
                <a:cs typeface="Calibri"/>
              </a:rPr>
              <a:t>Or distance formula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607C6FD-B834-42FC-8020-496346EEA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9256" y="4541043"/>
            <a:ext cx="2209800" cy="466725"/>
          </a:xfrm>
          <a:prstGeom prst="rect">
            <a:avLst/>
          </a:prstGeom>
        </p:spPr>
      </p:pic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id="{220F66D8-3301-47A2-BF59-578F64D8F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619" y="5103369"/>
            <a:ext cx="2743200" cy="532701"/>
          </a:xfrm>
          <a:prstGeom prst="rect">
            <a:avLst/>
          </a:prstGeom>
        </p:spPr>
      </p:pic>
      <p:pic>
        <p:nvPicPr>
          <p:cNvPr id="6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86DE7472-B797-49D0-9670-C65F19914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475470"/>
            <a:ext cx="7772400" cy="1165860"/>
          </a:xfrm>
          <a:prstGeom prst="rect">
            <a:avLst/>
          </a:prstGeom>
        </p:spPr>
      </p:pic>
      <p:pic>
        <p:nvPicPr>
          <p:cNvPr id="8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BD71787-B9FF-45EF-B338-973DE026E5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70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55604771-7C40-4A95-831A-DA65E9BE5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7618"/>
            <a:ext cx="7703388" cy="5936991"/>
          </a:xfrm>
          <a:prstGeom prst="rect">
            <a:avLst/>
          </a:prstGeom>
        </p:spPr>
      </p:pic>
      <p:pic>
        <p:nvPicPr>
          <p:cNvPr id="3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46F92CA-4C5B-4EB7-956F-F20911F50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75470"/>
            <a:ext cx="7772400" cy="1165860"/>
          </a:xfrm>
          <a:prstGeom prst="rect">
            <a:avLst/>
          </a:prstGeom>
        </p:spPr>
      </p:pic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E73F673D-1737-4508-9804-E5E968DB5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94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art, box and whisker chart&#10;&#10;Description automatically generated">
            <a:extLst>
              <a:ext uri="{FF2B5EF4-FFF2-40B4-BE49-F238E27FC236}">
                <a16:creationId xmlns:a16="http://schemas.microsoft.com/office/drawing/2014/main" id="{46C2F4F8-F8DF-48DC-B772-98DAC00BE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117" y="2863"/>
            <a:ext cx="7818407" cy="57739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DCF97E-A28E-4EA3-9FCA-6E5BAE4C57B3}"/>
              </a:ext>
            </a:extLst>
          </p:cNvPr>
          <p:cNvSpPr txBox="1"/>
          <p:nvPr/>
        </p:nvSpPr>
        <p:spPr>
          <a:xfrm>
            <a:off x="8462962" y="235743"/>
            <a:ext cx="2743199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a rectangle has 4 right angles (perpendicular slopes which are negative reciprocals) and opposite sides congruent.</a:t>
            </a:r>
            <a:endParaRPr lang="en-US" dirty="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ADC24F-57ED-496E-82DC-468396DF3FB4}"/>
              </a:ext>
            </a:extLst>
          </p:cNvPr>
          <p:cNvSpPr txBox="1"/>
          <p:nvPr/>
        </p:nvSpPr>
        <p:spPr>
          <a:xfrm>
            <a:off x="8141494" y="4950618"/>
            <a:ext cx="320754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Multiply the scale factor!</a:t>
            </a:r>
            <a:endParaRPr lang="en-US" dirty="0">
              <a:cs typeface="Calibri"/>
            </a:endParaRPr>
          </a:p>
        </p:txBody>
      </p:sp>
      <p:pic>
        <p:nvPicPr>
          <p:cNvPr id="5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696BB02E-31AF-42B3-98BC-2BC881EAF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826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object, antenna&#10;&#10;Description automatically generated">
            <a:extLst>
              <a:ext uri="{FF2B5EF4-FFF2-40B4-BE49-F238E27FC236}">
                <a16:creationId xmlns:a16="http://schemas.microsoft.com/office/drawing/2014/main" id="{0550747F-8316-4BFE-A142-0990F1DE5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85" y="266989"/>
            <a:ext cx="6970143" cy="61186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D90116-D5F7-4070-ACA8-0C471DF4D546}"/>
              </a:ext>
            </a:extLst>
          </p:cNvPr>
          <p:cNvSpPr txBox="1"/>
          <p:nvPr/>
        </p:nvSpPr>
        <p:spPr>
          <a:xfrm>
            <a:off x="7641431" y="1866899"/>
            <a:ext cx="27431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Use your foldable and think about where the side is located compared t the two sides.</a:t>
            </a:r>
          </a:p>
        </p:txBody>
      </p:sp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6A23EE0-2FFC-46D8-8F05-51F6EA864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82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8BD9F4C-5D81-4F47-B1B0-4375D7777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88" y="1878346"/>
            <a:ext cx="11973463" cy="22242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3231CA-DC7D-42F9-B944-4C2438DC2DCF}"/>
              </a:ext>
            </a:extLst>
          </p:cNvPr>
          <p:cNvSpPr txBox="1"/>
          <p:nvPr/>
        </p:nvSpPr>
        <p:spPr>
          <a:xfrm>
            <a:off x="5855494" y="795336"/>
            <a:ext cx="437435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Two sides of the triangle are congruent and so are the two base angles.  Draw the triangle out and label!</a:t>
            </a:r>
          </a:p>
        </p:txBody>
      </p:sp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12BB873A-017E-4E3E-AAEF-8A4D4A74A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96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raphical user interface, text, email&#10;&#10;Description automatically generated">
            <a:extLst>
              <a:ext uri="{FF2B5EF4-FFF2-40B4-BE49-F238E27FC236}">
                <a16:creationId xmlns:a16="http://schemas.microsoft.com/office/drawing/2014/main" id="{73705C9A-5F5C-4785-9E73-EF73FAC6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7" y="852795"/>
            <a:ext cx="11685916" cy="49511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955C7A-8246-42C7-8FED-25E2C5F0C4DA}"/>
              </a:ext>
            </a:extLst>
          </p:cNvPr>
          <p:cNvSpPr txBox="1"/>
          <p:nvPr/>
        </p:nvSpPr>
        <p:spPr>
          <a:xfrm>
            <a:off x="5307806" y="1712118"/>
            <a:ext cx="2743199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Hint: remember you have 3 total parts – you are going 2/3 of the way!  Find your slope (no simplifying). Then multiply the slope by 2/3. Add to the coordinates of point A.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4A68D8-E71C-4B31-9BD5-CCBA1C7B2253}"/>
              </a:ext>
            </a:extLst>
          </p:cNvPr>
          <p:cNvSpPr txBox="1"/>
          <p:nvPr/>
        </p:nvSpPr>
        <p:spPr>
          <a:xfrm>
            <a:off x="4855369" y="4474368"/>
            <a:ext cx="27431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know your vocabulary and draw out each choice!</a:t>
            </a:r>
          </a:p>
        </p:txBody>
      </p:sp>
      <p:pic>
        <p:nvPicPr>
          <p:cNvPr id="5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67BFB63C-0E88-46F9-A590-652D6D444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750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line chart&#10;&#10;Description automatically generated">
            <a:extLst>
              <a:ext uri="{FF2B5EF4-FFF2-40B4-BE49-F238E27FC236}">
                <a16:creationId xmlns:a16="http://schemas.microsoft.com/office/drawing/2014/main" id="{52AE2B65-CC30-4E8C-9EC3-DD5589CA4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851" y="211142"/>
            <a:ext cx="7602746" cy="58219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7E8CB7-2061-42F3-8D35-78DB92B5718A}"/>
              </a:ext>
            </a:extLst>
          </p:cNvPr>
          <p:cNvSpPr txBox="1"/>
          <p:nvPr/>
        </p:nvSpPr>
        <p:spPr>
          <a:xfrm>
            <a:off x="8117681" y="1640681"/>
            <a:ext cx="2743199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area formula is ½ </a:t>
            </a:r>
            <a:r>
              <a:rPr lang="en-US" dirty="0" err="1"/>
              <a:t>bh</a:t>
            </a:r>
            <a:endParaRPr lang="en-US" dirty="0" err="1">
              <a:cs typeface="Calibri"/>
            </a:endParaRPr>
          </a:p>
          <a:p>
            <a:r>
              <a:rPr lang="en-US" dirty="0">
                <a:cs typeface="Calibri"/>
              </a:rPr>
              <a:t>Find the length of the base</a:t>
            </a:r>
          </a:p>
          <a:p>
            <a:r>
              <a:rPr lang="en-US" dirty="0">
                <a:cs typeface="Calibri"/>
              </a:rPr>
              <a:t>And height – use distance formula or </a:t>
            </a:r>
            <a:r>
              <a:rPr lang="en-US" dirty="0" err="1">
                <a:cs typeface="Calibri"/>
              </a:rPr>
              <a:t>pythagorean</a:t>
            </a:r>
            <a:r>
              <a:rPr lang="en-US" dirty="0">
                <a:cs typeface="Calibri"/>
              </a:rPr>
              <a:t> theorem.</a:t>
            </a:r>
          </a:p>
        </p:txBody>
      </p:sp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8901CED-18EA-4D25-A379-D8A4900A9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563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85D23D31-2E61-4523-9581-3B2FBFAD4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976" y="-170"/>
            <a:ext cx="7631501" cy="61439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D8D5C3-228C-481F-A60E-343329069118}"/>
              </a:ext>
            </a:extLst>
          </p:cNvPr>
          <p:cNvSpPr txBox="1"/>
          <p:nvPr/>
        </p:nvSpPr>
        <p:spPr>
          <a:xfrm>
            <a:off x="9189244" y="1533524"/>
            <a:ext cx="274319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translation is a slide</a:t>
            </a:r>
          </a:p>
          <a:p>
            <a:r>
              <a:rPr lang="en-US" dirty="0">
                <a:cs typeface="Calibri"/>
              </a:rPr>
              <a:t>The pre-image is the original (A) the new image is A'  know your rules and how to do translations and reflections.</a:t>
            </a:r>
          </a:p>
        </p:txBody>
      </p:sp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F4AF4496-763A-4AD1-A09D-68E4BFB26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416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art&#10;&#10;Description automatically generated">
            <a:extLst>
              <a:ext uri="{FF2B5EF4-FFF2-40B4-BE49-F238E27FC236}">
                <a16:creationId xmlns:a16="http://schemas.microsoft.com/office/drawing/2014/main" id="{DF440150-11B2-40F6-97B4-ECCC5E19D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959" y="-554"/>
            <a:ext cx="7257689" cy="60494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B67ABB-91B6-43A6-8B08-FE67E1BD4C8C}"/>
              </a:ext>
            </a:extLst>
          </p:cNvPr>
          <p:cNvSpPr txBox="1"/>
          <p:nvPr/>
        </p:nvSpPr>
        <p:spPr>
          <a:xfrm>
            <a:off x="8367712" y="1343024"/>
            <a:ext cx="2743199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Know your transformations!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Translation (slide)</a:t>
            </a:r>
          </a:p>
          <a:p>
            <a:r>
              <a:rPr lang="en-US" dirty="0">
                <a:cs typeface="Calibri"/>
              </a:rPr>
              <a:t>Rotation Rules: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5" name="Picture 5" descr="Table&#10;&#10;Description automatically generated">
            <a:extLst>
              <a:ext uri="{FF2B5EF4-FFF2-40B4-BE49-F238E27FC236}">
                <a16:creationId xmlns:a16="http://schemas.microsoft.com/office/drawing/2014/main" id="{3A1984CD-FBD6-4A52-8CAE-90AD15BA0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2931" y="2909551"/>
            <a:ext cx="3683793" cy="2360492"/>
          </a:xfrm>
          <a:prstGeom prst="rect">
            <a:avLst/>
          </a:prstGeom>
        </p:spPr>
      </p:pic>
      <p:pic>
        <p:nvPicPr>
          <p:cNvPr id="3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14540A96-12D7-439B-9E59-FA86BE968C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945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art&#10;&#10;Description automatically generated">
            <a:extLst>
              <a:ext uri="{FF2B5EF4-FFF2-40B4-BE49-F238E27FC236}">
                <a16:creationId xmlns:a16="http://schemas.microsoft.com/office/drawing/2014/main" id="{267F44C4-E3C3-4F93-9C29-C37C3CAA9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155" y="92857"/>
            <a:ext cx="7717765" cy="58671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FE0A0B-EA98-4732-BDA2-FEBBD0241976}"/>
              </a:ext>
            </a:extLst>
          </p:cNvPr>
          <p:cNvSpPr txBox="1"/>
          <p:nvPr/>
        </p:nvSpPr>
        <p:spPr>
          <a:xfrm>
            <a:off x="8367712" y="1343024"/>
            <a:ext cx="2743199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Know your transformations!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Translation (slide)</a:t>
            </a:r>
          </a:p>
          <a:p>
            <a:r>
              <a:rPr lang="en-US" dirty="0">
                <a:cs typeface="Calibri"/>
              </a:rPr>
              <a:t>Rotation Rules: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E6BBC4BE-5AF8-4E46-96A3-F7EB0B3F43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2931" y="2909551"/>
            <a:ext cx="3683793" cy="2360492"/>
          </a:xfrm>
          <a:prstGeom prst="rect">
            <a:avLst/>
          </a:prstGeom>
        </p:spPr>
      </p:pic>
      <p:pic>
        <p:nvPicPr>
          <p:cNvPr id="3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1E7EFEC9-E5AA-4EA7-A71E-F185BE140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47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D2F9B5E9-762F-4A31-AAA9-6DADBE905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02" y="581236"/>
            <a:ext cx="6696973" cy="51860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C64903-5BC8-4FB8-A498-9ACAFD230AF0}"/>
              </a:ext>
            </a:extLst>
          </p:cNvPr>
          <p:cNvSpPr txBox="1"/>
          <p:nvPr/>
        </p:nvSpPr>
        <p:spPr>
          <a:xfrm>
            <a:off x="8367712" y="1343024"/>
            <a:ext cx="2743199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Know your transformations!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Translation (slide)</a:t>
            </a:r>
          </a:p>
          <a:p>
            <a:r>
              <a:rPr lang="en-US" dirty="0">
                <a:cs typeface="Calibri"/>
              </a:rPr>
              <a:t>Rotation Rules: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48F88366-C824-4D9E-98D3-D754B1BAB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2931" y="2909551"/>
            <a:ext cx="3683793" cy="2360492"/>
          </a:xfrm>
          <a:prstGeom prst="rect">
            <a:avLst/>
          </a:prstGeom>
        </p:spPr>
      </p:pic>
      <p:pic>
        <p:nvPicPr>
          <p:cNvPr id="3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BE368FB9-8D36-4E4F-9F25-B1586A59D7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188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iagram&#10;&#10;Description automatically generated">
            <a:extLst>
              <a:ext uri="{FF2B5EF4-FFF2-40B4-BE49-F238E27FC236}">
                <a16:creationId xmlns:a16="http://schemas.microsoft.com/office/drawing/2014/main" id="{460B35E0-781E-4C8C-B096-815D1AD7A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702" y="394007"/>
            <a:ext cx="7099324" cy="4429035"/>
          </a:xfrm>
          <a:prstGeom prst="rect">
            <a:avLst/>
          </a:prstGeom>
        </p:spPr>
      </p:pic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8415FB9E-BCEF-4DC9-B12C-48971D92C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6087" y="4714291"/>
            <a:ext cx="1796091" cy="16433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9C9E84-9748-4135-ABC7-1FD2108B945E}"/>
              </a:ext>
            </a:extLst>
          </p:cNvPr>
          <p:cNvSpPr txBox="1"/>
          <p:nvPr/>
        </p:nvSpPr>
        <p:spPr>
          <a:xfrm flipH="1">
            <a:off x="8184107" y="857533"/>
            <a:ext cx="336417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know your definition of rigid motion – which include translations, reflections, and rotations.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0AC3EA-AD39-4032-9AF5-CA2E6D9BA043}"/>
              </a:ext>
            </a:extLst>
          </p:cNvPr>
          <p:cNvSpPr txBox="1"/>
          <p:nvPr/>
        </p:nvSpPr>
        <p:spPr>
          <a:xfrm>
            <a:off x="5162976" y="4719423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Straight line is 180 degrees.  Parallel lines with transversals have alternate interior angles!</a:t>
            </a:r>
          </a:p>
        </p:txBody>
      </p:sp>
      <p:pic>
        <p:nvPicPr>
          <p:cNvPr id="6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23579515-424C-49ED-A222-4A134FAF4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687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7E4A7150-CC40-4A80-8AF5-F1EFEA654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589" y="278078"/>
            <a:ext cx="7947803" cy="5223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412430-6343-468C-B5C6-19A4ADA717FA}"/>
              </a:ext>
            </a:extLst>
          </p:cNvPr>
          <p:cNvSpPr txBox="1"/>
          <p:nvPr/>
        </p:nvSpPr>
        <p:spPr>
          <a:xfrm>
            <a:off x="7726907" y="380317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Use your foldable!</a:t>
            </a:r>
          </a:p>
        </p:txBody>
      </p:sp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6F4BC79-1D65-479D-9939-7F0FB70CD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22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art&#10;&#10;Description automatically generated">
            <a:extLst>
              <a:ext uri="{FF2B5EF4-FFF2-40B4-BE49-F238E27FC236}">
                <a16:creationId xmlns:a16="http://schemas.microsoft.com/office/drawing/2014/main" id="{3437F473-34D4-40A5-A237-8ECB3A9D4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532" y="239900"/>
            <a:ext cx="8105954" cy="5762671"/>
          </a:xfrm>
          <a:prstGeom prst="rect">
            <a:avLst/>
          </a:prstGeom>
        </p:spPr>
      </p:pic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37C6CE73-D553-4850-83B2-20C158BE3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534" y="1537490"/>
            <a:ext cx="3527946" cy="3783019"/>
          </a:xfrm>
          <a:prstGeom prst="rect">
            <a:avLst/>
          </a:prstGeom>
        </p:spPr>
      </p:pic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E1E3653-41DE-4B09-A1E2-E335FEFFE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669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F6B20C5F-A9C1-4321-8C27-C6CC8099F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929" y="-23386"/>
            <a:ext cx="7976557" cy="65165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71CE73-0300-4381-913E-279C7CD4EA94}"/>
              </a:ext>
            </a:extLst>
          </p:cNvPr>
          <p:cNvSpPr txBox="1"/>
          <p:nvPr/>
        </p:nvSpPr>
        <p:spPr>
          <a:xfrm>
            <a:off x="1960728" y="1471683"/>
            <a:ext cx="274320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This is an isosceles triangle when two sides are congruent so are your base angles –also remember there are 180 </a:t>
            </a:r>
            <a:r>
              <a:rPr lang="en-US"/>
              <a:t>degrees in a triangle!</a:t>
            </a:r>
            <a:endParaRPr lang="en-US" dirty="0">
              <a:cs typeface="Calibri"/>
            </a:endParaRPr>
          </a:p>
        </p:txBody>
      </p:sp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15DC936-D565-4B8B-8DD0-765FFB253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04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art&#10;&#10;Description automatically generated">
            <a:extLst>
              <a:ext uri="{FF2B5EF4-FFF2-40B4-BE49-F238E27FC236}">
                <a16:creationId xmlns:a16="http://schemas.microsoft.com/office/drawing/2014/main" id="{D28B2A02-F294-45BD-B00D-0D27A6821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55" y="-70222"/>
            <a:ext cx="6984520" cy="63550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4584BB-7277-40FB-ADBC-E2D02E417782}"/>
              </a:ext>
            </a:extLst>
          </p:cNvPr>
          <p:cNvSpPr txBox="1"/>
          <p:nvPr/>
        </p:nvSpPr>
        <p:spPr>
          <a:xfrm>
            <a:off x="8170460" y="1767384"/>
            <a:ext cx="27432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New figure has prime markings (S') multiply the scale factor by the ordered pairs or a side length of the original to see!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5B6A51-9E11-4885-903E-9CC13E4F805A}"/>
              </a:ext>
            </a:extLst>
          </p:cNvPr>
          <p:cNvSpPr txBox="1"/>
          <p:nvPr/>
        </p:nvSpPr>
        <p:spPr>
          <a:xfrm>
            <a:off x="7162694" y="5088517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Hint: Remember the sum of two sides of a triangle must be greater than the third side!</a:t>
            </a:r>
          </a:p>
        </p:txBody>
      </p:sp>
      <p:pic>
        <p:nvPicPr>
          <p:cNvPr id="5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6781E4B-7E32-4EF6-943F-4ED11C935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64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iagram&#10;&#10;Description automatically generated">
            <a:extLst>
              <a:ext uri="{FF2B5EF4-FFF2-40B4-BE49-F238E27FC236}">
                <a16:creationId xmlns:a16="http://schemas.microsoft.com/office/drawing/2014/main" id="{384DEB02-93BD-4BFB-8CB9-2872B1D7A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494" y="687626"/>
            <a:ext cx="9773728" cy="48856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9ADBB4-A621-4827-AE06-AF84CD966142}"/>
              </a:ext>
            </a:extLst>
          </p:cNvPr>
          <p:cNvSpPr txBox="1"/>
          <p:nvPr/>
        </p:nvSpPr>
        <p:spPr>
          <a:xfrm>
            <a:off x="7385713" y="3905533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Angle Addition! Label all the angles! This looks like the same question from your benchmark test!</a:t>
            </a:r>
            <a:endParaRPr lang="en-US" dirty="0">
              <a:cs typeface="Calibri"/>
            </a:endParaRPr>
          </a:p>
        </p:txBody>
      </p:sp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28052A25-513F-45C5-9C5E-72258AC30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0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art&#10;&#10;Description automatically generated">
            <a:extLst>
              <a:ext uri="{FF2B5EF4-FFF2-40B4-BE49-F238E27FC236}">
                <a16:creationId xmlns:a16="http://schemas.microsoft.com/office/drawing/2014/main" id="{F553A16F-297D-4880-8221-66AD4AB11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657" y="221708"/>
            <a:ext cx="6495690" cy="58125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B08936-AD5B-48D7-A5AF-FA88B71DA7E8}"/>
              </a:ext>
            </a:extLst>
          </p:cNvPr>
          <p:cNvSpPr txBox="1"/>
          <p:nvPr/>
        </p:nvSpPr>
        <p:spPr>
          <a:xfrm>
            <a:off x="8443415" y="1630906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Draw the triangles out separately and mark what you know. Use your foldable!</a:t>
            </a:r>
          </a:p>
        </p:txBody>
      </p:sp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2947DFFA-3D75-4688-95F4-6231D1C17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93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65DCE14-AE87-4FED-B6D9-F9032E76A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45" y="629978"/>
            <a:ext cx="12117236" cy="45076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4B89F9-865E-44F7-B0D1-034058EA0CD0}"/>
              </a:ext>
            </a:extLst>
          </p:cNvPr>
          <p:cNvSpPr txBox="1"/>
          <p:nvPr/>
        </p:nvSpPr>
        <p:spPr>
          <a:xfrm>
            <a:off x="9508047" y="1269988"/>
            <a:ext cx="2743200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Hint: CPCTC stands for Corresponding Parts of Congruent Triangles are Congruent – this is used after you have proved two triangles are congruent because all the parts are congruent too now (angles and sides).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1DCF24-3643-4A1F-96E7-64FE159DF6BF}"/>
              </a:ext>
            </a:extLst>
          </p:cNvPr>
          <p:cNvSpPr txBox="1"/>
          <p:nvPr/>
        </p:nvSpPr>
        <p:spPr>
          <a:xfrm>
            <a:off x="6527753" y="3247669"/>
            <a:ext cx="274320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Hint: perpendicular slopes are negative reciprocals. Then either graph or use points-slope or slope intercept form to solve.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Y= mx + b or y-y1=m(x-x1)</a:t>
            </a:r>
          </a:p>
          <a:p>
            <a:endParaRPr lang="en-US" dirty="0">
              <a:cs typeface="Calibri"/>
            </a:endParaRPr>
          </a:p>
        </p:txBody>
      </p:sp>
      <p:pic>
        <p:nvPicPr>
          <p:cNvPr id="5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FAA8FDB0-8A02-4E13-9387-9ECEECA74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41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06FFDF47B96648B6FA946D4C224226" ma:contentTypeVersion="13" ma:contentTypeDescription="Create a new document." ma:contentTypeScope="" ma:versionID="0fa3cde386eae83d91db3e7273cb261a">
  <xsd:schema xmlns:xsd="http://www.w3.org/2001/XMLSchema" xmlns:xs="http://www.w3.org/2001/XMLSchema" xmlns:p="http://schemas.microsoft.com/office/2006/metadata/properties" xmlns:ns3="e56851a3-f43b-4614-9888-6886b9e35630" xmlns:ns4="feadd606-c0c1-4d01-9622-73ffaf069318" targetNamespace="http://schemas.microsoft.com/office/2006/metadata/properties" ma:root="true" ma:fieldsID="63d5908b36eed4c9c6b82a64cbcbc4d7" ns3:_="" ns4:_="">
    <xsd:import namespace="e56851a3-f43b-4614-9888-6886b9e35630"/>
    <xsd:import namespace="feadd606-c0c1-4d01-9622-73ffaf06931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6851a3-f43b-4614-9888-6886b9e3563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add606-c0c1-4d01-9622-73ffaf0693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488165C-BB46-48F4-9874-6C103BE0C8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6851a3-f43b-4614-9888-6886b9e35630"/>
    <ds:schemaRef ds:uri="feadd606-c0c1-4d01-9622-73ffaf0693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449DA75-67C4-4299-A029-EE68B90157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19DE46-D945-4124-A881-ABC87240E937}">
  <ds:schemaRefs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e56851a3-f43b-4614-9888-6886b9e35630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feadd606-c0c1-4d01-9622-73ffaf06931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487</Words>
  <Application>Microsoft Office PowerPoint</Application>
  <PresentationFormat>Widescreen</PresentationFormat>
  <Paragraphs>42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Stephanides Angela</cp:lastModifiedBy>
  <cp:revision>265</cp:revision>
  <dcterms:created xsi:type="dcterms:W3CDTF">2013-07-15T20:26:40Z</dcterms:created>
  <dcterms:modified xsi:type="dcterms:W3CDTF">2021-01-14T14:57:40Z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0x010100C506FFDF47B96648B6FA946D4C224226</vt:lpwstr>
  </property>
</Properties>
</file>